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877" r:id="rId5"/>
  </p:sldMasterIdLst>
  <p:notesMasterIdLst>
    <p:notesMasterId r:id="rId11"/>
  </p:notesMasterIdLst>
  <p:handoutMasterIdLst>
    <p:handoutMasterId r:id="rId12"/>
  </p:handoutMasterIdLst>
  <p:sldIdLst>
    <p:sldId id="2138" r:id="rId6"/>
    <p:sldId id="2076137540" r:id="rId7"/>
    <p:sldId id="2076137542" r:id="rId8"/>
    <p:sldId id="2076137541" r:id="rId9"/>
    <p:sldId id="1532" r:id="rId1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" id="{38B656EC-D568-4EF7-8842-9FA1AE1192C9}">
          <p14:sldIdLst>
            <p14:sldId id="2138"/>
            <p14:sldId id="2076137540"/>
            <p14:sldId id="2076137542"/>
            <p14:sldId id="2076137541"/>
            <p14:sldId id="1532"/>
          </p14:sldIdLst>
        </p14:section>
        <p14:section name="Black" id="{CC80F8C8-EE4D-4D76-85E3-9D04C9AF18F9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F6600"/>
    <a:srgbClr val="FF9900"/>
    <a:srgbClr val="191919"/>
    <a:srgbClr val="000000"/>
    <a:srgbClr val="50E6FF"/>
    <a:srgbClr val="FFFFFF"/>
    <a:srgbClr val="E6E6E6"/>
    <a:srgbClr val="B1B1B1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6284" autoAdjust="0"/>
  </p:normalViewPr>
  <p:slideViewPr>
    <p:cSldViewPr snapToGrid="0">
      <p:cViewPr varScale="1">
        <p:scale>
          <a:sx n="98" d="100"/>
          <a:sy n="98" d="100"/>
        </p:scale>
        <p:origin x="36" y="25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0" d="100"/>
          <a:sy n="120" d="100"/>
        </p:scale>
        <p:origin x="6744" y="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s Rüegg" userId="9c021cb2-0960-499c-8cec-eb000cf83181" providerId="ADAL" clId="{79617571-EA12-4D0E-8724-063C633CB928}"/>
    <pc:docChg chg="modSld">
      <pc:chgData name="Urs Rüegg" userId="9c021cb2-0960-499c-8cec-eb000cf83181" providerId="ADAL" clId="{79617571-EA12-4D0E-8724-063C633CB928}" dt="2021-10-11T09:19:55.259" v="0" actId="1076"/>
      <pc:docMkLst>
        <pc:docMk/>
      </pc:docMkLst>
      <pc:sldChg chg="modSp mod">
        <pc:chgData name="Urs Rüegg" userId="9c021cb2-0960-499c-8cec-eb000cf83181" providerId="ADAL" clId="{79617571-EA12-4D0E-8724-063C633CB928}" dt="2021-10-11T09:19:55.259" v="0" actId="1076"/>
        <pc:sldMkLst>
          <pc:docMk/>
          <pc:sldMk cId="3203240970" sldId="2076137541"/>
        </pc:sldMkLst>
        <pc:spChg chg="mod">
          <ac:chgData name="Urs Rüegg" userId="9c021cb2-0960-499c-8cec-eb000cf83181" providerId="ADAL" clId="{79617571-EA12-4D0E-8724-063C633CB928}" dt="2021-10-11T09:19:55.259" v="0" actId="1076"/>
          <ac:spMkLst>
            <pc:docMk/>
            <pc:sldMk cId="3203240970" sldId="2076137541"/>
            <ac:spMk id="53" creationId="{7C7A7E28-2684-4869-B133-89E9FEA67A3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10/11/2021 8:47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10/11/2021 8:31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10/11/2021 8:31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dark 1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11" name="Picture 10" descr="one man and two women with hard hats reviewing a Surface computer">
            <a:extLst>
              <a:ext uri="{FF2B5EF4-FFF2-40B4-BE49-F238E27FC236}">
                <a16:creationId xmlns:a16="http://schemas.microsoft.com/office/drawing/2014/main" id="{FAB940D2-B7A4-4B18-8019-C9398E7C1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5ACBF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phic frame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Colorful shipping containers cropped within the Dynamics 365 graphic frame.">
            <a:extLst>
              <a:ext uri="{FF2B5EF4-FFF2-40B4-BE49-F238E27FC236}">
                <a16:creationId xmlns:a16="http://schemas.microsoft.com/office/drawing/2014/main" id="{B4081048-72C7-48BE-A777-3BBC20714E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34098" y="0"/>
            <a:ext cx="517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2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 descr="Microsoft Dynamics 365 logo, white text version">
            <a:extLst>
              <a:ext uri="{FF2B5EF4-FFF2-40B4-BE49-F238E27FC236}">
                <a16:creationId xmlns:a16="http://schemas.microsoft.com/office/drawing/2014/main" id="{AB102EF0-6ED7-4E24-A7D7-8968A6F3D1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 descr="Microsoft Dynamics 365 logo, gray text version">
            <a:extLst>
              <a:ext uri="{FF2B5EF4-FFF2-40B4-BE49-F238E27FC236}">
                <a16:creationId xmlns:a16="http://schemas.microsoft.com/office/drawing/2014/main" id="{8605861F-6D56-4C9C-8356-37418FCFD8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BF65A2-7013-448E-B59A-D1594ABC2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854"/>
          <a:stretch/>
        </p:blipFill>
        <p:spPr>
          <a:xfrm>
            <a:off x="2602618" y="1363144"/>
            <a:ext cx="6986765" cy="5166428"/>
          </a:xfrm>
          <a:prstGeom prst="rect">
            <a:avLst/>
          </a:prstGeom>
        </p:spPr>
      </p:pic>
      <p:sp>
        <p:nvSpPr>
          <p:cNvPr id="7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11957EF6-0806-49E9-B0BF-D730CB9F17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79750" y="1894975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47809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dark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10" name="Picture 9" descr="A person standing in front of a store&#10;&#10;Description automatically generated with medium confidence">
            <a:extLst>
              <a:ext uri="{FF2B5EF4-FFF2-40B4-BE49-F238E27FC236}">
                <a16:creationId xmlns:a16="http://schemas.microsoft.com/office/drawing/2014/main" id="{DC7875BD-5569-4A66-B1C7-70317E462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84E6F47-6F6B-4871-961C-736C1A14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2016204"/>
            <a:ext cx="4160520" cy="1107996"/>
          </a:xfrm>
        </p:spPr>
        <p:txBody>
          <a:bodyPr anchor="b" anchorCtr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C8E00C1-C333-4B37-8418-7C574D937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488F87-E74D-431A-961F-47489B456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854"/>
          <a:stretch/>
        </p:blipFill>
        <p:spPr>
          <a:xfrm>
            <a:off x="5682702" y="845786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D0451994-A6EF-4676-88EA-2F52BAE754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386640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822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90A81-E0C1-4E0C-9214-FFEF9D01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able Placeholder 23">
            <a:extLst>
              <a:ext uri="{FF2B5EF4-FFF2-40B4-BE49-F238E27FC236}">
                <a16:creationId xmlns:a16="http://schemas.microsoft.com/office/drawing/2014/main" id="{5F33DC8F-A6F1-463B-BB0F-31062F8E70E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0" y="1468438"/>
            <a:ext cx="4745037" cy="4800600"/>
          </a:xfrm>
        </p:spPr>
        <p:txBody>
          <a:bodyPr anchor="ctr" anchorCtr="0">
            <a:noAutofit/>
          </a:bodyPr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EF6BD7-E5A2-4FDA-BCB2-6BE4E0B75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854"/>
          <a:stretch/>
        </p:blipFill>
        <p:spPr>
          <a:xfrm>
            <a:off x="5682702" y="1284938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761F7F10-3382-412C-A3B4-F10C0DCF2A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825792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44532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dark 3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8" name="Picture 7" descr="A skyscraper in a city">
            <a:extLst>
              <a:ext uri="{FF2B5EF4-FFF2-40B4-BE49-F238E27FC236}">
                <a16:creationId xmlns:a16="http://schemas.microsoft.com/office/drawing/2014/main" id="{FC97B996-A6FB-4266-A219-62C631414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5714" y="0"/>
            <a:ext cx="6856286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2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7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6502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 userDrawn="1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ligh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3" name="Picture 12" descr="one man and two women with hard hats reviewing a Surface computer">
            <a:extLst>
              <a:ext uri="{FF2B5EF4-FFF2-40B4-BE49-F238E27FC236}">
                <a16:creationId xmlns:a16="http://schemas.microsoft.com/office/drawing/2014/main" id="{A6BAEDD7-9476-4425-A65F-0E9362C54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 descr="Microsoft Dynamics 365 logo, white text version">
            <a:extLst>
              <a:ext uri="{FF2B5EF4-FFF2-40B4-BE49-F238E27FC236}">
                <a16:creationId xmlns:a16="http://schemas.microsoft.com/office/drawing/2014/main" id="{9B7CA3D8-8EC2-4E20-955C-A95CB279C9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30"/>
            <a:ext cx="11306468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5"/>
              </a:lnSpc>
              <a:defRPr sz="2744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756512F1-F8C6-4D41-9BB5-A624A76D4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9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Apps </a:t>
            </a:r>
          </a:p>
        </p:txBody>
      </p:sp>
    </p:spTree>
    <p:extLst>
      <p:ext uri="{BB962C8B-B14F-4D97-AF65-F5344CB8AC3E}">
        <p14:creationId xmlns:p14="http://schemas.microsoft.com/office/powerpoint/2010/main" val="214564497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dark 1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11" name="Picture 10" descr="one man and two women with hard hats reviewing a Surface computer">
            <a:extLst>
              <a:ext uri="{FF2B5EF4-FFF2-40B4-BE49-F238E27FC236}">
                <a16:creationId xmlns:a16="http://schemas.microsoft.com/office/drawing/2014/main" id="{FAB940D2-B7A4-4B18-8019-C9398E7C1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6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dark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10" name="Picture 9" descr="A person standing in front of a store&#10;&#10;Description automatically generated with medium confidence">
            <a:extLst>
              <a:ext uri="{FF2B5EF4-FFF2-40B4-BE49-F238E27FC236}">
                <a16:creationId xmlns:a16="http://schemas.microsoft.com/office/drawing/2014/main" id="{DC7875BD-5569-4A66-B1C7-70317E462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dark 3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8" name="Picture 7" descr="A skyscraper in a city">
            <a:extLst>
              <a:ext uri="{FF2B5EF4-FFF2-40B4-BE49-F238E27FC236}">
                <a16:creationId xmlns:a16="http://schemas.microsoft.com/office/drawing/2014/main" id="{FC97B996-A6FB-4266-A219-62C631414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5714" y="0"/>
            <a:ext cx="6856286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2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ligh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3" name="Picture 12" descr="one man and two women with hard hats reviewing a Surface computer">
            <a:extLst>
              <a:ext uri="{FF2B5EF4-FFF2-40B4-BE49-F238E27FC236}">
                <a16:creationId xmlns:a16="http://schemas.microsoft.com/office/drawing/2014/main" id="{A6BAEDD7-9476-4425-A65F-0E9362C54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7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person standing in front of a store&#10;&#10;Description automatically generated with medium confidence">
            <a:extLst>
              <a:ext uri="{FF2B5EF4-FFF2-40B4-BE49-F238E27FC236}">
                <a16:creationId xmlns:a16="http://schemas.microsoft.com/office/drawing/2014/main" id="{4A164AC0-2974-4B5E-B9A2-D29FCC618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94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person standing in front of a store&#10;&#10;Description automatically generated with medium confidence">
            <a:extLst>
              <a:ext uri="{FF2B5EF4-FFF2-40B4-BE49-F238E27FC236}">
                <a16:creationId xmlns:a16="http://schemas.microsoft.com/office/drawing/2014/main" id="{4A164AC0-2974-4B5E-B9A2-D29FCC618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72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ligh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skyscraper in a city">
            <a:extLst>
              <a:ext uri="{FF2B5EF4-FFF2-40B4-BE49-F238E27FC236}">
                <a16:creationId xmlns:a16="http://schemas.microsoft.com/office/drawing/2014/main" id="{016A01A7-5F39-4405-B933-742946D00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5714" y="0"/>
            <a:ext cx="6856286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53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phic frame dark 1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13" name="Picture 12" descr="A large glass building with a person walking and another on their cell phone cropped within the Dynamics 365 graphic frame.">
            <a:extLst>
              <a:ext uri="{FF2B5EF4-FFF2-40B4-BE49-F238E27FC236}">
                <a16:creationId xmlns:a16="http://schemas.microsoft.com/office/drawing/2014/main" id="{4D0B5F5C-746A-482A-8923-0B8CBE123F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41123" y="0"/>
            <a:ext cx="517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1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phic frame dark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3" name="Picture 2" descr="Colorful shipping containers cropped within the Dynamics 365 graphic frame.">
            <a:extLst>
              <a:ext uri="{FF2B5EF4-FFF2-40B4-BE49-F238E27FC236}">
                <a16:creationId xmlns:a16="http://schemas.microsoft.com/office/drawing/2014/main" id="{6E26F81E-BA2A-4F1F-B1AE-1AA1E2E1F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34098" y="0"/>
            <a:ext cx="517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4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phic frame ligh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large glass building with a person walking and another on their cell phone cropped within the Dynamics 365 graphic frame.">
            <a:extLst>
              <a:ext uri="{FF2B5EF4-FFF2-40B4-BE49-F238E27FC236}">
                <a16:creationId xmlns:a16="http://schemas.microsoft.com/office/drawing/2014/main" id="{322A0B64-4E71-4D02-A514-1446454104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41123" y="0"/>
            <a:ext cx="517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41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phic frame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Colorful shipping containers cropped within the Dynamics 365 graphic frame.">
            <a:extLst>
              <a:ext uri="{FF2B5EF4-FFF2-40B4-BE49-F238E27FC236}">
                <a16:creationId xmlns:a16="http://schemas.microsoft.com/office/drawing/2014/main" id="{C5BA3F73-E977-4A6C-AFC3-294A815504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34098" y="0"/>
            <a:ext cx="517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6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 descr="Microsoft Dynamics 365 logo, white text version">
            <a:extLst>
              <a:ext uri="{FF2B5EF4-FFF2-40B4-BE49-F238E27FC236}">
                <a16:creationId xmlns:a16="http://schemas.microsoft.com/office/drawing/2014/main" id="{B2BE3911-CA5E-40C7-BD19-D918339A14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 descr="Microsoft Dynamics 365 logo, gray text version">
            <a:extLst>
              <a:ext uri="{FF2B5EF4-FFF2-40B4-BE49-F238E27FC236}">
                <a16:creationId xmlns:a16="http://schemas.microsoft.com/office/drawing/2014/main" id="{8605861F-6D56-4C9C-8356-37418FCFD8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4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1006B-09FA-4F62-9542-4F6479B0897F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5884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0410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30667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ligh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skyscraper in a city">
            <a:extLst>
              <a:ext uri="{FF2B5EF4-FFF2-40B4-BE49-F238E27FC236}">
                <a16:creationId xmlns:a16="http://schemas.microsoft.com/office/drawing/2014/main" id="{016A01A7-5F39-4405-B933-742946D00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5714" y="0"/>
            <a:ext cx="6856286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66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25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7298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636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BF65A2-7013-448E-B59A-D1594ABC2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854"/>
          <a:stretch/>
        </p:blipFill>
        <p:spPr>
          <a:xfrm>
            <a:off x="2602618" y="1363144"/>
            <a:ext cx="6986765" cy="5166428"/>
          </a:xfrm>
          <a:prstGeom prst="rect">
            <a:avLst/>
          </a:prstGeom>
        </p:spPr>
      </p:pic>
      <p:sp>
        <p:nvSpPr>
          <p:cNvPr id="7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11957EF6-0806-49E9-B0BF-D730CB9F17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79750" y="1894975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95394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84E6F47-6F6B-4871-961C-736C1A14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2016204"/>
            <a:ext cx="4160520" cy="1107996"/>
          </a:xfrm>
        </p:spPr>
        <p:txBody>
          <a:bodyPr anchor="b" anchorCtr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C8E00C1-C333-4B37-8418-7C574D937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488F87-E74D-431A-961F-47489B456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854"/>
          <a:stretch/>
        </p:blipFill>
        <p:spPr>
          <a:xfrm>
            <a:off x="5682702" y="845786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D0451994-A6EF-4676-88EA-2F52BAE754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386640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42220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90A81-E0C1-4E0C-9214-FFEF9D01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able Placeholder 23">
            <a:extLst>
              <a:ext uri="{FF2B5EF4-FFF2-40B4-BE49-F238E27FC236}">
                <a16:creationId xmlns:a16="http://schemas.microsoft.com/office/drawing/2014/main" id="{5F33DC8F-A6F1-463B-BB0F-31062F8E70E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0" y="1468438"/>
            <a:ext cx="4745037" cy="480060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icon to add table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EF6BD7-E5A2-4FDA-BCB2-6BE4E0B75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854"/>
          <a:stretch/>
        </p:blipFill>
        <p:spPr>
          <a:xfrm>
            <a:off x="5682702" y="1284938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761F7F10-3382-412C-A3B4-F10C0DCF2A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825792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08445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B3ECF-E4A4-4BBE-8FC7-9B89BFA966A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1903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3771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E2564-B248-4307-9647-3860A1D1F957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6824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3383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phic frame dark 1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13" name="Picture 12" descr="A large glass building with a person walking and another on their cell phone cropped within the Dynamics 365 graphic frame.">
            <a:extLst>
              <a:ext uri="{FF2B5EF4-FFF2-40B4-BE49-F238E27FC236}">
                <a16:creationId xmlns:a16="http://schemas.microsoft.com/office/drawing/2014/main" id="{4D0B5F5C-746A-482A-8923-0B8CBE123F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41123" y="0"/>
            <a:ext cx="517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02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486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6381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E0325E-4E70-4338-BF4C-7AFCB34D09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4499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E723B-35DC-425C-8962-F4599190EE41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0833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C78D3-0313-4B8D-88E0-883765889810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9792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9ED1A-9FCE-462D-B16F-2A263C5EA46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0238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455F91-F643-4C10-B5F5-E0C9FA397E4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3204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083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8335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 userDrawn="1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8345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phic frame dark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4" name="Picture 3" descr="Microsoft Dynamics 365 logo, white text version">
            <a:extLst>
              <a:ext uri="{FF2B5EF4-FFF2-40B4-BE49-F238E27FC236}">
                <a16:creationId xmlns:a16="http://schemas.microsoft.com/office/drawing/2014/main" id="{47AA71EC-A6C7-48B6-8F67-8EEA49BDF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pic>
        <p:nvPicPr>
          <p:cNvPr id="13" name="Picture 12" descr="Colorful shipping containers cropped within the Dynamics 365 graphic frame.">
            <a:extLst>
              <a:ext uri="{FF2B5EF4-FFF2-40B4-BE49-F238E27FC236}">
                <a16:creationId xmlns:a16="http://schemas.microsoft.com/office/drawing/2014/main" id="{ABAE2B50-363A-4435-A660-CD199CF2D9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34098" y="0"/>
            <a:ext cx="517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022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78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257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457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17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65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 descr="Microsoft Dynamics 365 logo, white text version">
            <a:extLst>
              <a:ext uri="{FF2B5EF4-FFF2-40B4-BE49-F238E27FC236}">
                <a16:creationId xmlns:a16="http://schemas.microsoft.com/office/drawing/2014/main" id="{AE51DA07-B0D9-4E4D-B1A2-DBA6AB1EDA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8910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tx1"/>
                </a:solidFill>
                <a:latin typeface="+mn-lt"/>
              </a:defRPr>
            </a:lvl2pPr>
            <a:lvl3pPr>
              <a:defRPr sz="2400">
                <a:solidFill>
                  <a:schemeClr val="tx1"/>
                </a:solidFill>
                <a:latin typeface="+mn-lt"/>
              </a:defRPr>
            </a:lvl3pPr>
            <a:lvl4pPr>
              <a:defRPr sz="2000">
                <a:solidFill>
                  <a:schemeClr val="tx1"/>
                </a:solidFill>
                <a:latin typeface="+mn-lt"/>
              </a:defRPr>
            </a:lvl4pPr>
            <a:lvl5pPr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69212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46AD-4CB6-4482-8CFE-26B34DD9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6CB4-13CB-4653-93B2-8685833E5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95" y="1817561"/>
            <a:ext cx="11306469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B09F8-3636-459C-ABBE-2A001F19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3918">
              <a:defRPr/>
            </a:pPr>
            <a:fld id="{987387CF-E2F2-4E48-8F09-E30CDCC13083}" type="datetimeFigureOut">
              <a:rPr lang="en-US" smtClean="0">
                <a:solidFill>
                  <a:srgbClr val="1A1A1A"/>
                </a:solidFill>
              </a:rPr>
              <a:pPr defTabSz="913918">
                <a:defRPr/>
              </a:pPr>
              <a:t>10/11/2021</a:t>
            </a:fld>
            <a:endParaRPr lang="en-US">
              <a:solidFill>
                <a:srgbClr val="1A1A1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0B5D6-DD33-47C6-9270-4F916091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3918">
              <a:defRPr/>
            </a:pPr>
            <a:endParaRPr lang="en-US">
              <a:solidFill>
                <a:srgbClr val="1A1A1A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EA2E4-F272-4343-B02F-9A29DC46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3918">
              <a:defRPr/>
            </a:pPr>
            <a:fld id="{E8527CDF-4BA6-472A-86E2-64C4DE83FAAE}" type="slidenum">
              <a:rPr lang="en-US" smtClean="0">
                <a:solidFill>
                  <a:srgbClr val="1A1A1A"/>
                </a:solidFill>
              </a:rPr>
              <a:pPr defTabSz="913918">
                <a:defRPr/>
              </a:pPr>
              <a:t>‹#›</a:t>
            </a:fld>
            <a:endParaRPr lang="en-US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861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4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5719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phic frame ligh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ynamics 365 logo, gray text version">
            <a:extLst>
              <a:ext uri="{FF2B5EF4-FFF2-40B4-BE49-F238E27FC236}">
                <a16:creationId xmlns:a16="http://schemas.microsoft.com/office/drawing/2014/main" id="{A4F019A0-D1A3-4E90-BE72-0BEA5623F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2891199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3" name="Picture 2" descr="A large glass building with a person walking and another on their cell phone cropped within the Dynamics 365 graphic frame.">
            <a:extLst>
              <a:ext uri="{FF2B5EF4-FFF2-40B4-BE49-F238E27FC236}">
                <a16:creationId xmlns:a16="http://schemas.microsoft.com/office/drawing/2014/main" id="{322A0B64-4E71-4D02-A514-1446454104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41123" y="0"/>
            <a:ext cx="517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32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42" Type="http://schemas.openxmlformats.org/officeDocument/2006/relationships/slideLayout" Target="../slideLayouts/slideLayout86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slideLayout" Target="../slideLayouts/slideLayout84.xml"/><Relationship Id="rId45" Type="http://schemas.openxmlformats.org/officeDocument/2006/relationships/slideLayout" Target="../slideLayouts/slideLayout89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4" Type="http://schemas.openxmlformats.org/officeDocument/2006/relationships/slideLayout" Target="../slideLayouts/slideLayout88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Relationship Id="rId43" Type="http://schemas.openxmlformats.org/officeDocument/2006/relationships/slideLayout" Target="../slideLayouts/slideLayout87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47048CE0-76CE-D44A-ADA5-ADEFB004023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 rot="5400000">
            <a:off x="9494791" y="2855691"/>
            <a:ext cx="6858001" cy="11466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955" r:id="rId2"/>
    <p:sldLayoutId id="2147484957" r:id="rId3"/>
    <p:sldLayoutId id="2147484609" r:id="rId4"/>
    <p:sldLayoutId id="2147484956" r:id="rId5"/>
    <p:sldLayoutId id="2147484958" r:id="rId6"/>
    <p:sldLayoutId id="2147484944" r:id="rId7"/>
    <p:sldLayoutId id="2147484961" r:id="rId8"/>
    <p:sldLayoutId id="2147484943" r:id="rId9"/>
    <p:sldLayoutId id="2147484962" r:id="rId10"/>
    <p:sldLayoutId id="2147484577" r:id="rId11"/>
    <p:sldLayoutId id="2147484610" r:id="rId12"/>
    <p:sldLayoutId id="2147484710" r:id="rId13"/>
    <p:sldLayoutId id="2147484240" r:id="rId14"/>
    <p:sldLayoutId id="2147484910" r:id="rId15"/>
    <p:sldLayoutId id="2147484911" r:id="rId16"/>
    <p:sldLayoutId id="2147484639" r:id="rId17"/>
    <p:sldLayoutId id="2147484603" r:id="rId18"/>
    <p:sldLayoutId id="2147484935" r:id="rId19"/>
    <p:sldLayoutId id="2147484936" r:id="rId20"/>
    <p:sldLayoutId id="2147484937" r:id="rId21"/>
    <p:sldLayoutId id="2147484833" r:id="rId22"/>
    <p:sldLayoutId id="2147484834" r:id="rId23"/>
    <p:sldLayoutId id="2147484835" r:id="rId24"/>
    <p:sldLayoutId id="2147484922" r:id="rId25"/>
    <p:sldLayoutId id="2147484923" r:id="rId26"/>
    <p:sldLayoutId id="2147484924" r:id="rId27"/>
    <p:sldLayoutId id="2147484839" r:id="rId28"/>
    <p:sldLayoutId id="2147484840" r:id="rId29"/>
    <p:sldLayoutId id="2147484841" r:id="rId30"/>
    <p:sldLayoutId id="2147484842" r:id="rId31"/>
    <p:sldLayoutId id="2147484843" r:id="rId32"/>
    <p:sldLayoutId id="2147484931" r:id="rId33"/>
    <p:sldLayoutId id="2147484787" r:id="rId34"/>
    <p:sldLayoutId id="2147484249" r:id="rId35"/>
    <p:sldLayoutId id="2147484640" r:id="rId36"/>
    <p:sldLayoutId id="2147484584" r:id="rId37"/>
    <p:sldLayoutId id="2147484583" r:id="rId38"/>
    <p:sldLayoutId id="2147484671" r:id="rId39"/>
    <p:sldLayoutId id="2147484673" r:id="rId40"/>
    <p:sldLayoutId id="2147484585" r:id="rId41"/>
    <p:sldLayoutId id="2147484299" r:id="rId42"/>
    <p:sldLayoutId id="2147484263" r:id="rId43"/>
    <p:sldLayoutId id="2147484980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FB52FC-609A-4402-BA0D-873FB9D24CC2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5400000">
            <a:off x="9494791" y="2855691"/>
            <a:ext cx="6858001" cy="11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15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63" r:id="rId1"/>
    <p:sldLayoutId id="2147484964" r:id="rId2"/>
    <p:sldLayoutId id="2147484965" r:id="rId3"/>
    <p:sldLayoutId id="2147484966" r:id="rId4"/>
    <p:sldLayoutId id="2147484967" r:id="rId5"/>
    <p:sldLayoutId id="2147484968" r:id="rId6"/>
    <p:sldLayoutId id="2147484969" r:id="rId7"/>
    <p:sldLayoutId id="2147484970" r:id="rId8"/>
    <p:sldLayoutId id="2147484971" r:id="rId9"/>
    <p:sldLayoutId id="2147484972" r:id="rId10"/>
    <p:sldLayoutId id="2147484880" r:id="rId11"/>
    <p:sldLayoutId id="2147484950" r:id="rId12"/>
    <p:sldLayoutId id="2147484882" r:id="rId13"/>
    <p:sldLayoutId id="2147484883" r:id="rId14"/>
    <p:sldLayoutId id="2147484912" r:id="rId15"/>
    <p:sldLayoutId id="2147484913" r:id="rId16"/>
    <p:sldLayoutId id="2147484886" r:id="rId17"/>
    <p:sldLayoutId id="2147484887" r:id="rId18"/>
    <p:sldLayoutId id="2147484973" r:id="rId19"/>
    <p:sldLayoutId id="2147484974" r:id="rId20"/>
    <p:sldLayoutId id="2147484975" r:id="rId21"/>
    <p:sldLayoutId id="2147484888" r:id="rId22"/>
    <p:sldLayoutId id="2147484889" r:id="rId23"/>
    <p:sldLayoutId id="2147484890" r:id="rId24"/>
    <p:sldLayoutId id="2147484928" r:id="rId25"/>
    <p:sldLayoutId id="2147484929" r:id="rId26"/>
    <p:sldLayoutId id="2147484930" r:id="rId27"/>
    <p:sldLayoutId id="2147484894" r:id="rId28"/>
    <p:sldLayoutId id="2147484895" r:id="rId29"/>
    <p:sldLayoutId id="2147484896" r:id="rId30"/>
    <p:sldLayoutId id="2147484897" r:id="rId31"/>
    <p:sldLayoutId id="2147484898" r:id="rId32"/>
    <p:sldLayoutId id="2147484933" r:id="rId33"/>
    <p:sldLayoutId id="2147484900" r:id="rId34"/>
    <p:sldLayoutId id="2147484901" r:id="rId35"/>
    <p:sldLayoutId id="2147484951" r:id="rId36"/>
    <p:sldLayoutId id="2147484903" r:id="rId37"/>
    <p:sldLayoutId id="2147484952" r:id="rId38"/>
    <p:sldLayoutId id="2147484953" r:id="rId39"/>
    <p:sldLayoutId id="2147484954" r:id="rId40"/>
    <p:sldLayoutId id="2147484907" r:id="rId41"/>
    <p:sldLayoutId id="2147484908" r:id="rId42"/>
    <p:sldLayoutId id="2147484909" r:id="rId43"/>
    <p:sldLayoutId id="2147484977" r:id="rId44"/>
    <p:sldLayoutId id="2147484978" r:id="rId4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1.jfif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12" Type="http://schemas.openxmlformats.org/officeDocument/2006/relationships/image" Target="../media/image3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42804-79B6-47DD-998A-155C2B04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71544"/>
            <a:ext cx="4167887" cy="1661993"/>
          </a:xfrm>
        </p:spPr>
        <p:txBody>
          <a:bodyPr/>
          <a:lstStyle/>
          <a:p>
            <a:r>
              <a:rPr lang="en-US" dirty="0"/>
              <a:t>Swiss Smart Factory powered by Microsoft Cloud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483A8-607D-4773-955B-46545E8C1F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164583" cy="338554"/>
          </a:xfrm>
        </p:spPr>
        <p:txBody>
          <a:bodyPr/>
          <a:lstStyle/>
          <a:p>
            <a:r>
              <a:rPr lang="en-US" dirty="0"/>
              <a:t>Urs Rüegg,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16451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D8ED090-339F-486F-8804-65062097A208}"/>
              </a:ext>
            </a:extLst>
          </p:cNvPr>
          <p:cNvSpPr/>
          <p:nvPr/>
        </p:nvSpPr>
        <p:spPr bwMode="auto">
          <a:xfrm>
            <a:off x="7346737" y="2783289"/>
            <a:ext cx="4559917" cy="378102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tabLst>
                <a:tab pos="719138" algn="l"/>
              </a:tabLst>
            </a:pPr>
            <a:r>
              <a:rPr lang="en-US" sz="1600" b="1" dirty="0">
                <a:solidFill>
                  <a:schemeClr val="tx1"/>
                </a:solidFill>
                <a:cs typeface="Segoe UI" pitchFamily="34" charset="0"/>
              </a:rPr>
              <a:t>	Dynamics 365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31A073B-97D1-4C96-A468-6FCF260415FF}"/>
              </a:ext>
            </a:extLst>
          </p:cNvPr>
          <p:cNvSpPr/>
          <p:nvPr/>
        </p:nvSpPr>
        <p:spPr bwMode="auto">
          <a:xfrm>
            <a:off x="293688" y="2783291"/>
            <a:ext cx="7053049" cy="378102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tabLst>
                <a:tab pos="719138" algn="l"/>
              </a:tabLs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	Azure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16432-B3B4-40F8-ADFC-14D08DAA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304281"/>
            <a:ext cx="11612966" cy="403137"/>
          </a:xfrm>
        </p:spPr>
        <p:txBody>
          <a:bodyPr/>
          <a:lstStyle/>
          <a:p>
            <a:r>
              <a:rPr lang="en-US" dirty="0"/>
              <a:t>Swiss Smart Factory powered by Microsoft Cloud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9A4C70B-BDA4-4B18-9E96-6DE266F1F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7" t="316" r="20361" b="-316"/>
          <a:stretch/>
        </p:blipFill>
        <p:spPr>
          <a:xfrm>
            <a:off x="2112298" y="4325138"/>
            <a:ext cx="569032" cy="5400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CF3CBFD-0345-4906-B2FF-08B5FBEB0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51" r="13672"/>
          <a:stretch/>
        </p:blipFill>
        <p:spPr>
          <a:xfrm>
            <a:off x="6163680" y="4325138"/>
            <a:ext cx="740332" cy="540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72274C9-786A-4CB8-B093-2D5F097E6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5" r="18383"/>
          <a:stretch/>
        </p:blipFill>
        <p:spPr>
          <a:xfrm>
            <a:off x="4962814" y="4325138"/>
            <a:ext cx="640604" cy="540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D55A3F2-37ED-4849-A036-8B2467A2A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67" y="5785947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5A31CD-265C-49D9-86F3-1291D65203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58627" y="5333515"/>
            <a:ext cx="624301" cy="67044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CC45E8-C801-4F55-B7DB-64E5E68D8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1613" y="5785947"/>
            <a:ext cx="720000" cy="72000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D640A765-10AF-4DF3-B98D-CD9C1F24B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5341" y="4333406"/>
            <a:ext cx="540000" cy="540000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43511A-A3AD-4CDE-9C69-F938F617BF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1339" y="1275469"/>
            <a:ext cx="540000" cy="5400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52AC93A-2A96-440F-A289-7294612320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036" t="22912" r="29037" b="23332"/>
          <a:stretch/>
        </p:blipFill>
        <p:spPr>
          <a:xfrm>
            <a:off x="11052313" y="1275469"/>
            <a:ext cx="421176" cy="540000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9A842355-90BE-408B-9A2F-96AD994269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0295" y="1275469"/>
            <a:ext cx="540000" cy="5400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8D1F19D6-BD24-42B5-A834-8AA40430E9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735" t="24159" r="20482" b="23284"/>
          <a:stretch/>
        </p:blipFill>
        <p:spPr>
          <a:xfrm>
            <a:off x="4718144" y="1275469"/>
            <a:ext cx="614239" cy="540000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62B44DB1-7934-4509-B2C5-3E51937492A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083" t="21588" r="20967" b="22420"/>
          <a:stretch/>
        </p:blipFill>
        <p:spPr>
          <a:xfrm>
            <a:off x="8539251" y="1275469"/>
            <a:ext cx="549244" cy="54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9C80D-3A43-4090-ABE1-27CC9A207268}"/>
              </a:ext>
            </a:extLst>
          </p:cNvPr>
          <p:cNvSpPr txBox="1"/>
          <p:nvPr/>
        </p:nvSpPr>
        <p:spPr>
          <a:xfrm>
            <a:off x="886424" y="4916501"/>
            <a:ext cx="7357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</a:t>
            </a:r>
          </a:p>
          <a:p>
            <a:pPr algn="ctr"/>
            <a:r>
              <a:rPr lang="en-US" sz="1400" b="1" dirty="0"/>
              <a:t>IoT Edge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4D631F-B466-44C8-A955-1D9D6E6D78E8}"/>
              </a:ext>
            </a:extLst>
          </p:cNvPr>
          <p:cNvSpPr txBox="1"/>
          <p:nvPr/>
        </p:nvSpPr>
        <p:spPr>
          <a:xfrm>
            <a:off x="2956524" y="4916501"/>
            <a:ext cx="141378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 </a:t>
            </a:r>
          </a:p>
          <a:p>
            <a:pPr algn="ctr"/>
            <a:r>
              <a:rPr lang="en-US" sz="1400" b="1" dirty="0"/>
              <a:t>Stream Analytics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77F33-0D53-4952-B2A3-E30DBD5FE5EA}"/>
              </a:ext>
            </a:extLst>
          </p:cNvPr>
          <p:cNvSpPr txBox="1"/>
          <p:nvPr/>
        </p:nvSpPr>
        <p:spPr>
          <a:xfrm>
            <a:off x="4795230" y="4916501"/>
            <a:ext cx="9641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</a:t>
            </a:r>
          </a:p>
          <a:p>
            <a:pPr algn="ctr"/>
            <a:r>
              <a:rPr lang="en-US" sz="1400" b="1" dirty="0"/>
              <a:t>Service Bus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22C073-12BA-4780-84B1-B926B0D6F340}"/>
              </a:ext>
            </a:extLst>
          </p:cNvPr>
          <p:cNvSpPr txBox="1"/>
          <p:nvPr/>
        </p:nvSpPr>
        <p:spPr>
          <a:xfrm>
            <a:off x="6057964" y="4916501"/>
            <a:ext cx="978024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Logic App</a:t>
            </a:r>
          </a:p>
          <a:p>
            <a:pPr algn="ctr"/>
            <a:r>
              <a:rPr lang="en-US" sz="1400" dirty="0"/>
              <a:t>Azure </a:t>
            </a:r>
          </a:p>
          <a:p>
            <a:pPr algn="ctr"/>
            <a:r>
              <a:rPr lang="en-US" sz="1400" dirty="0"/>
              <a:t>to Dynamics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F2E8A3-9482-402F-94C9-3697010D400F}"/>
              </a:ext>
            </a:extLst>
          </p:cNvPr>
          <p:cNvSpPr txBox="1"/>
          <p:nvPr/>
        </p:nvSpPr>
        <p:spPr>
          <a:xfrm>
            <a:off x="8268948" y="4916501"/>
            <a:ext cx="106516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Connected </a:t>
            </a:r>
          </a:p>
          <a:p>
            <a:pPr algn="ctr"/>
            <a:r>
              <a:rPr lang="en-US" sz="1400" b="1" dirty="0"/>
              <a:t>Field Service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EA8E09-027B-412D-B28B-B563E21B1A7F}"/>
              </a:ext>
            </a:extLst>
          </p:cNvPr>
          <p:cNvSpPr txBox="1"/>
          <p:nvPr/>
        </p:nvSpPr>
        <p:spPr>
          <a:xfrm>
            <a:off x="4752229" y="6038405"/>
            <a:ext cx="8697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 SQL</a:t>
            </a:r>
          </a:p>
          <a:p>
            <a:pPr algn="ctr"/>
            <a:r>
              <a:rPr lang="en-US" sz="1400" dirty="0"/>
              <a:t>Reporting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72699B-8800-4C92-A531-0974BE37EC43}"/>
              </a:ext>
            </a:extLst>
          </p:cNvPr>
          <p:cNvSpPr txBox="1"/>
          <p:nvPr/>
        </p:nvSpPr>
        <p:spPr>
          <a:xfrm>
            <a:off x="2032454" y="4916501"/>
            <a:ext cx="6780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</a:t>
            </a:r>
          </a:p>
          <a:p>
            <a:pPr algn="ctr"/>
            <a:r>
              <a:rPr lang="en-US" sz="1400" b="1" dirty="0"/>
              <a:t>IoT Hub</a:t>
            </a:r>
          </a:p>
        </p:txBody>
      </p: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B5E3533-F755-4525-AF95-C0C49D5EB8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41593" y="4325138"/>
            <a:ext cx="723215" cy="5400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B53941-EC70-4A08-9CF4-1462DF4AA315}"/>
              </a:ext>
            </a:extLst>
          </p:cNvPr>
          <p:cNvCxnSpPr>
            <a:cxnSpLocks/>
            <a:stCxn id="4" idx="3"/>
            <a:endCxn id="53" idx="1"/>
          </p:cNvCxnSpPr>
          <p:nvPr/>
        </p:nvCxnSpPr>
        <p:spPr>
          <a:xfrm>
            <a:off x="2681330" y="4595138"/>
            <a:ext cx="56026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2E1C761-83C4-4749-A475-425C6D4F2F65}"/>
              </a:ext>
            </a:extLst>
          </p:cNvPr>
          <p:cNvCxnSpPr>
            <a:cxnSpLocks/>
            <a:stCxn id="53" idx="3"/>
            <a:endCxn id="8" idx="1"/>
          </p:cNvCxnSpPr>
          <p:nvPr/>
        </p:nvCxnSpPr>
        <p:spPr>
          <a:xfrm>
            <a:off x="3964808" y="4595138"/>
            <a:ext cx="99800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BC73A26-3091-4952-B3B8-CCE62DCFC50B}"/>
              </a:ext>
            </a:extLst>
          </p:cNvPr>
          <p:cNvCxnSpPr>
            <a:cxnSpLocks/>
            <a:stCxn id="53" idx="3"/>
            <a:endCxn id="16" idx="1"/>
          </p:cNvCxnSpPr>
          <p:nvPr/>
        </p:nvCxnSpPr>
        <p:spPr>
          <a:xfrm>
            <a:off x="3964808" y="4595138"/>
            <a:ext cx="993819" cy="1073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0F74B21-4113-496B-8BC2-B53097CBF72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5603418" y="4595138"/>
            <a:ext cx="56026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A picture containing indoor, power saw, tool, miller&#10;&#10;Description automatically generated">
            <a:extLst>
              <a:ext uri="{FF2B5EF4-FFF2-40B4-BE49-F238E27FC236}">
                <a16:creationId xmlns:a16="http://schemas.microsoft.com/office/drawing/2014/main" id="{292FA22F-4FAA-43BE-ABFC-0DCF85F4B9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8308" y="1045902"/>
            <a:ext cx="1680000" cy="1260000"/>
          </a:xfrm>
          <a:prstGeom prst="rect">
            <a:avLst/>
          </a:prstGeom>
        </p:spPr>
      </p:pic>
      <p:pic>
        <p:nvPicPr>
          <p:cNvPr id="74" name="Picture 73" descr="A picture containing indoor, office, computer, cluttered&#10;&#10;Description automatically generated">
            <a:extLst>
              <a:ext uri="{FF2B5EF4-FFF2-40B4-BE49-F238E27FC236}">
                <a16:creationId xmlns:a16="http://schemas.microsoft.com/office/drawing/2014/main" id="{F2D32515-B5B8-4E0A-9C7F-44FE53C5CC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2030" y="1045318"/>
            <a:ext cx="941013" cy="12600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26B936C-70C3-49E0-BA47-FBF12F022CC7}"/>
              </a:ext>
            </a:extLst>
          </p:cNvPr>
          <p:cNvSpPr txBox="1"/>
          <p:nvPr/>
        </p:nvSpPr>
        <p:spPr>
          <a:xfrm>
            <a:off x="284973" y="2305823"/>
            <a:ext cx="9185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3D Printer </a:t>
            </a:r>
          </a:p>
          <a:p>
            <a:pPr algn="ctr"/>
            <a:r>
              <a:rPr lang="en-US" sz="1400" b="1" dirty="0"/>
              <a:t>Farm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590A91-798D-470A-8DDA-13CADEE9D187}"/>
              </a:ext>
            </a:extLst>
          </p:cNvPr>
          <p:cNvSpPr txBox="1"/>
          <p:nvPr/>
        </p:nvSpPr>
        <p:spPr>
          <a:xfrm>
            <a:off x="1546144" y="2373875"/>
            <a:ext cx="146751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Laser as a Service</a:t>
            </a:r>
          </a:p>
        </p:txBody>
      </p:sp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05F34850-A6ED-4AD0-B70F-3036B31A761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0510" r="20860"/>
          <a:stretch/>
        </p:blipFill>
        <p:spPr>
          <a:xfrm>
            <a:off x="948981" y="4325138"/>
            <a:ext cx="603054" cy="540000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9763B-D2F8-4278-95D2-FC5C0107094B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>
            <a:off x="1552035" y="4595138"/>
            <a:ext cx="56026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9B93E80-6625-41C1-83E8-B6795E6E9CC6}"/>
              </a:ext>
            </a:extLst>
          </p:cNvPr>
          <p:cNvSpPr txBox="1"/>
          <p:nvPr/>
        </p:nvSpPr>
        <p:spPr>
          <a:xfrm>
            <a:off x="2772434" y="4237587"/>
            <a:ext cx="3780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/>
              <a:t>Fault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70449B-7D79-4C65-B5C1-F5A7E0939143}"/>
              </a:ext>
            </a:extLst>
          </p:cNvPr>
          <p:cNvSpPr txBox="1"/>
          <p:nvPr/>
        </p:nvSpPr>
        <p:spPr>
          <a:xfrm>
            <a:off x="7698148" y="4237587"/>
            <a:ext cx="3818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/>
              <a:t>Alert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55A71B7-6737-45DA-9885-087A0FE1B4A5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>
            <a:off x="6904012" y="4595138"/>
            <a:ext cx="1621329" cy="8268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5D06DEF-CCD9-4B57-95BF-51A1E1AFAA32}"/>
              </a:ext>
            </a:extLst>
          </p:cNvPr>
          <p:cNvSpPr txBox="1"/>
          <p:nvPr/>
        </p:nvSpPr>
        <p:spPr>
          <a:xfrm>
            <a:off x="5984500" y="1852695"/>
            <a:ext cx="70173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Remote </a:t>
            </a:r>
          </a:p>
          <a:p>
            <a:pPr algn="ctr"/>
            <a:r>
              <a:rPr lang="en-US" sz="1400" b="1" dirty="0"/>
              <a:t>Assist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F53D0C2-B61A-419A-8388-4E0CC306BF0D}"/>
              </a:ext>
            </a:extLst>
          </p:cNvPr>
          <p:cNvSpPr txBox="1"/>
          <p:nvPr/>
        </p:nvSpPr>
        <p:spPr>
          <a:xfrm>
            <a:off x="7098278" y="1852695"/>
            <a:ext cx="934551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Guide</a:t>
            </a:r>
          </a:p>
          <a:p>
            <a:pPr algn="ctr"/>
            <a:r>
              <a:rPr lang="en-US" sz="1400" dirty="0"/>
              <a:t>Daily Check</a:t>
            </a:r>
          </a:p>
          <a:p>
            <a:pPr algn="ctr"/>
            <a:r>
              <a:rPr lang="en-US" sz="1400" dirty="0"/>
              <a:t>Inspection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474CBD-7222-4087-827D-D31A3CAE0494}"/>
              </a:ext>
            </a:extLst>
          </p:cNvPr>
          <p:cNvSpPr txBox="1"/>
          <p:nvPr/>
        </p:nvSpPr>
        <p:spPr>
          <a:xfrm>
            <a:off x="8210856" y="1852695"/>
            <a:ext cx="1177118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Power Apps</a:t>
            </a:r>
          </a:p>
          <a:p>
            <a:pPr algn="ctr"/>
            <a:r>
              <a:rPr lang="en-US" sz="1400" dirty="0"/>
              <a:t>Daily Check</a:t>
            </a:r>
          </a:p>
          <a:p>
            <a:pPr algn="ctr"/>
            <a:r>
              <a:rPr lang="en-US" sz="1400" dirty="0"/>
              <a:t>Tour Guide</a:t>
            </a:r>
          </a:p>
          <a:p>
            <a:pPr algn="ctr"/>
            <a:r>
              <a:rPr lang="en-US" sz="1400" dirty="0"/>
              <a:t>Welcome Desk</a:t>
            </a:r>
          </a:p>
        </p:txBody>
      </p:sp>
      <p:pic>
        <p:nvPicPr>
          <p:cNvPr id="108" name="Picture 107" descr="Icon&#10;&#10;Description automatically generated with medium confidence">
            <a:extLst>
              <a:ext uri="{FF2B5EF4-FFF2-40B4-BE49-F238E27FC236}">
                <a16:creationId xmlns:a16="http://schemas.microsoft.com/office/drawing/2014/main" id="{B0E8C5E6-12CB-46D3-B0AB-35A5B123628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53106" t="11346" r="6332" b="7684"/>
          <a:stretch/>
        </p:blipFill>
        <p:spPr>
          <a:xfrm>
            <a:off x="9853246" y="4340906"/>
            <a:ext cx="693000" cy="54000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E32588C-96A1-427F-B869-869695F8C935}"/>
              </a:ext>
            </a:extLst>
          </p:cNvPr>
          <p:cNvSpPr txBox="1"/>
          <p:nvPr/>
        </p:nvSpPr>
        <p:spPr>
          <a:xfrm>
            <a:off x="9873149" y="4924418"/>
            <a:ext cx="1706493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/>
              <a:t>Microsoft </a:t>
            </a:r>
            <a:r>
              <a:rPr lang="en-US" sz="1400" b="1" dirty="0" err="1"/>
              <a:t>Dataverse</a:t>
            </a:r>
            <a:endParaRPr lang="en-US" sz="1400" b="1" dirty="0"/>
          </a:p>
          <a:p>
            <a:r>
              <a:rPr lang="en-US" sz="1400" dirty="0"/>
              <a:t>Functional Location</a:t>
            </a:r>
          </a:p>
          <a:p>
            <a:r>
              <a:rPr lang="en-US" sz="1400" dirty="0"/>
              <a:t>Customer Assets</a:t>
            </a:r>
          </a:p>
          <a:p>
            <a:r>
              <a:rPr lang="en-US" sz="1400" dirty="0"/>
              <a:t>Device. Alerts</a:t>
            </a:r>
          </a:p>
          <a:p>
            <a:r>
              <a:rPr lang="en-US" sz="1400" dirty="0"/>
              <a:t>Case, Work Orders</a:t>
            </a:r>
          </a:p>
          <a:p>
            <a:r>
              <a:rPr lang="en-US" sz="1400" dirty="0"/>
              <a:t>Inspection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4A1BC28-4B09-41E9-807C-331C74003B9C}"/>
              </a:ext>
            </a:extLst>
          </p:cNvPr>
          <p:cNvCxnSpPr>
            <a:cxnSpLocks/>
            <a:stCxn id="22" idx="3"/>
            <a:endCxn id="108" idx="1"/>
          </p:cNvCxnSpPr>
          <p:nvPr/>
        </p:nvCxnSpPr>
        <p:spPr>
          <a:xfrm>
            <a:off x="9065341" y="4603406"/>
            <a:ext cx="787905" cy="750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352CBF68-077F-49DE-84E4-5DEE031123A9}"/>
              </a:ext>
            </a:extLst>
          </p:cNvPr>
          <p:cNvSpPr txBox="1"/>
          <p:nvPr/>
        </p:nvSpPr>
        <p:spPr>
          <a:xfrm>
            <a:off x="10783649" y="1852695"/>
            <a:ext cx="905889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Power BI</a:t>
            </a:r>
          </a:p>
          <a:p>
            <a:pPr algn="ctr"/>
            <a:r>
              <a:rPr lang="en-US" sz="1400" dirty="0"/>
              <a:t>Connected </a:t>
            </a:r>
          </a:p>
          <a:p>
            <a:pPr algn="ctr"/>
            <a:r>
              <a:rPr lang="en-US" sz="1400" dirty="0"/>
              <a:t>Factory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87AC47-834A-469C-859D-81D16EF004D8}"/>
              </a:ext>
            </a:extLst>
          </p:cNvPr>
          <p:cNvSpPr txBox="1"/>
          <p:nvPr/>
        </p:nvSpPr>
        <p:spPr>
          <a:xfrm>
            <a:off x="4566919" y="1852695"/>
            <a:ext cx="1070806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Microsoft </a:t>
            </a:r>
          </a:p>
          <a:p>
            <a:pPr algn="ctr"/>
            <a:r>
              <a:rPr lang="en-US" sz="1400" b="1" dirty="0"/>
              <a:t>Teams</a:t>
            </a:r>
          </a:p>
          <a:p>
            <a:pPr algn="ctr"/>
            <a:r>
              <a:rPr lang="en-US" sz="1400" dirty="0"/>
              <a:t>Collaboration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EED48BF6-057B-4C5D-84AE-C9111848CD39}"/>
              </a:ext>
            </a:extLst>
          </p:cNvPr>
          <p:cNvCxnSpPr>
            <a:cxnSpLocks/>
            <a:stCxn id="22" idx="3"/>
            <a:endCxn id="132" idx="3"/>
          </p:cNvCxnSpPr>
          <p:nvPr/>
        </p:nvCxnSpPr>
        <p:spPr>
          <a:xfrm flipH="1" flipV="1">
            <a:off x="6851255" y="3196742"/>
            <a:ext cx="2214086" cy="1406664"/>
          </a:xfrm>
          <a:prstGeom prst="bentConnector3">
            <a:avLst>
              <a:gd name="adj1" fmla="val -10325"/>
            </a:avLst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8E5B67F9-2F82-4FD6-BAA9-E66A11583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51" r="13672"/>
          <a:stretch/>
        </p:blipFill>
        <p:spPr>
          <a:xfrm>
            <a:off x="4899532" y="2926742"/>
            <a:ext cx="740332" cy="540000"/>
          </a:xfrm>
          <a:prstGeom prst="rect">
            <a:avLst/>
          </a:prstGeom>
        </p:spPr>
      </p:pic>
      <p:pic>
        <p:nvPicPr>
          <p:cNvPr id="132" name="Picture 131" descr="Icon&#10;&#10;Description automatically generated">
            <a:extLst>
              <a:ext uri="{FF2B5EF4-FFF2-40B4-BE49-F238E27FC236}">
                <a16:creationId xmlns:a16="http://schemas.microsoft.com/office/drawing/2014/main" id="{28F89CD3-A2E1-4484-92A5-1216D0264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5" r="18383"/>
          <a:stretch/>
        </p:blipFill>
        <p:spPr>
          <a:xfrm>
            <a:off x="6210651" y="2926742"/>
            <a:ext cx="640604" cy="540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01C43F8-5BFF-4680-B831-C8EF91A633DD}"/>
              </a:ext>
            </a:extLst>
          </p:cNvPr>
          <p:cNvSpPr txBox="1"/>
          <p:nvPr/>
        </p:nvSpPr>
        <p:spPr>
          <a:xfrm>
            <a:off x="6043067" y="3518105"/>
            <a:ext cx="9641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</a:t>
            </a:r>
          </a:p>
          <a:p>
            <a:pPr algn="ctr"/>
            <a:r>
              <a:rPr lang="en-US" sz="1400" b="1" dirty="0"/>
              <a:t>Service Bus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A485494-3820-4890-9C29-46EDCF817725}"/>
              </a:ext>
            </a:extLst>
          </p:cNvPr>
          <p:cNvSpPr txBox="1"/>
          <p:nvPr/>
        </p:nvSpPr>
        <p:spPr>
          <a:xfrm>
            <a:off x="4859633" y="3518105"/>
            <a:ext cx="846386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Logic App</a:t>
            </a:r>
          </a:p>
          <a:p>
            <a:pPr algn="ctr"/>
            <a:r>
              <a:rPr lang="en-US" sz="1400" dirty="0"/>
              <a:t>Dynamics </a:t>
            </a:r>
          </a:p>
          <a:p>
            <a:pPr algn="ctr"/>
            <a:r>
              <a:rPr lang="en-US" sz="1400" dirty="0"/>
              <a:t>to Azure</a:t>
            </a:r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7625E873-950C-47B4-8B6C-A2BB9BD732A3}"/>
              </a:ext>
            </a:extLst>
          </p:cNvPr>
          <p:cNvCxnSpPr>
            <a:cxnSpLocks/>
            <a:stCxn id="130" idx="1"/>
            <a:endCxn id="4" idx="0"/>
          </p:cNvCxnSpPr>
          <p:nvPr/>
        </p:nvCxnSpPr>
        <p:spPr>
          <a:xfrm rot="10800000" flipV="1">
            <a:off x="2396814" y="3196742"/>
            <a:ext cx="2502718" cy="1128396"/>
          </a:xfrm>
          <a:prstGeom prst="bentConnector2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DF62A13-9861-4B43-A958-550AC61BC923}"/>
              </a:ext>
            </a:extLst>
          </p:cNvPr>
          <p:cNvCxnSpPr>
            <a:cxnSpLocks/>
            <a:stCxn id="132" idx="1"/>
            <a:endCxn id="130" idx="3"/>
          </p:cNvCxnSpPr>
          <p:nvPr/>
        </p:nvCxnSpPr>
        <p:spPr>
          <a:xfrm flipH="1">
            <a:off x="5639864" y="3196742"/>
            <a:ext cx="57078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8F98242-969A-43D9-AB49-765FA174A003}"/>
              </a:ext>
            </a:extLst>
          </p:cNvPr>
          <p:cNvSpPr txBox="1"/>
          <p:nvPr/>
        </p:nvSpPr>
        <p:spPr>
          <a:xfrm>
            <a:off x="7889729" y="3260311"/>
            <a:ext cx="12711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/>
              <a:t>Registration </a:t>
            </a:r>
          </a:p>
          <a:p>
            <a:pPr algn="ctr"/>
            <a:r>
              <a:rPr lang="en-US" sz="1400" dirty="0"/>
              <a:t>and Commands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E77BC31-B854-4EAA-9996-01D0C4DF787C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 rot="5400000">
            <a:off x="897297" y="2942531"/>
            <a:ext cx="1735819" cy="1029395"/>
          </a:xfrm>
          <a:prstGeom prst="bentConnector3">
            <a:avLst>
              <a:gd name="adj1" fmla="val 24502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07C8521-0FAE-46FF-BB4F-48AB8D26C036}"/>
              </a:ext>
            </a:extLst>
          </p:cNvPr>
          <p:cNvCxnSpPr>
            <a:cxnSpLocks/>
            <a:stCxn id="76" idx="2"/>
            <a:endCxn id="80" idx="0"/>
          </p:cNvCxnSpPr>
          <p:nvPr/>
        </p:nvCxnSpPr>
        <p:spPr>
          <a:xfrm rot="16200000" flipH="1">
            <a:off x="203156" y="3277786"/>
            <a:ext cx="1588428" cy="506275"/>
          </a:xfrm>
          <a:prstGeom prst="bentConnector3">
            <a:avLst>
              <a:gd name="adj1" fmla="val 17543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C7BB8B09-1230-4587-A3C1-B1B3029631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25622" y="1929308"/>
            <a:ext cx="720000" cy="720000"/>
          </a:xfrm>
          <a:prstGeom prst="rect">
            <a:avLst/>
          </a:prstGeom>
        </p:spPr>
      </p:pic>
      <p:pic>
        <p:nvPicPr>
          <p:cNvPr id="66" name="Picture 65" descr="A picture containing hula-hoop, black&#10;&#10;Description automatically generated">
            <a:extLst>
              <a:ext uri="{FF2B5EF4-FFF2-40B4-BE49-F238E27FC236}">
                <a16:creationId xmlns:a16="http://schemas.microsoft.com/office/drawing/2014/main" id="{7C70CE10-4B7C-4753-A966-C014AC2BC4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75390" y="1336970"/>
            <a:ext cx="820465" cy="3600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DC0C86C-7546-4838-B394-F5D316D594E8}"/>
              </a:ext>
            </a:extLst>
          </p:cNvPr>
          <p:cNvSpPr/>
          <p:nvPr/>
        </p:nvSpPr>
        <p:spPr bwMode="auto">
          <a:xfrm>
            <a:off x="3353123" y="849525"/>
            <a:ext cx="8543806" cy="19337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27B028-996F-47B1-9659-2E7B582361A0}"/>
              </a:ext>
            </a:extLst>
          </p:cNvPr>
          <p:cNvSpPr txBox="1"/>
          <p:nvPr/>
        </p:nvSpPr>
        <p:spPr>
          <a:xfrm>
            <a:off x="10737115" y="956347"/>
            <a:ext cx="105157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Applications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C7AAB4-B9E8-4847-A9CE-A4B52890A9A7}"/>
              </a:ext>
            </a:extLst>
          </p:cNvPr>
          <p:cNvSpPr txBox="1"/>
          <p:nvPr/>
        </p:nvSpPr>
        <p:spPr>
          <a:xfrm>
            <a:off x="3664220" y="956347"/>
            <a:ext cx="64280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Devices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AFBA2653-A93D-4F1D-870F-17021F14F85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583" t="-131" r="20564" b="131"/>
          <a:stretch/>
        </p:blipFill>
        <p:spPr>
          <a:xfrm>
            <a:off x="3328884" y="5463027"/>
            <a:ext cx="605338" cy="54000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76C1D3-DEE7-4663-946E-B0DC346EF7B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81330" y="4595138"/>
            <a:ext cx="647554" cy="1137889"/>
          </a:xfrm>
          <a:prstGeom prst="bentConnector3">
            <a:avLst>
              <a:gd name="adj1" fmla="val 30471"/>
            </a:avLst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C7CF26-358B-4B4D-93A0-D95216C95B67}"/>
              </a:ext>
            </a:extLst>
          </p:cNvPr>
          <p:cNvSpPr txBox="1"/>
          <p:nvPr/>
        </p:nvSpPr>
        <p:spPr>
          <a:xfrm>
            <a:off x="3057102" y="6038405"/>
            <a:ext cx="12109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 Time </a:t>
            </a:r>
          </a:p>
          <a:p>
            <a:pPr algn="ctr"/>
            <a:r>
              <a:rPr lang="en-US" sz="1400" b="1" dirty="0"/>
              <a:t>Series Insights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6B6B7A2-018C-4FD9-B183-10408D048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5601" y="1295146"/>
            <a:ext cx="540000" cy="5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DBB4A0-A8FD-479B-9779-4F60C4EA67A2}"/>
              </a:ext>
            </a:extLst>
          </p:cNvPr>
          <p:cNvSpPr txBox="1"/>
          <p:nvPr/>
        </p:nvSpPr>
        <p:spPr>
          <a:xfrm>
            <a:off x="9569209" y="1852695"/>
            <a:ext cx="1065163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Connected </a:t>
            </a:r>
          </a:p>
          <a:p>
            <a:pPr algn="ctr"/>
            <a:r>
              <a:rPr lang="en-US" sz="1400" b="1" dirty="0"/>
              <a:t>Field Service</a:t>
            </a:r>
          </a:p>
          <a:p>
            <a:pPr algn="ctr"/>
            <a:r>
              <a:rPr lang="en-US" sz="1400" dirty="0"/>
              <a:t>Monitoring</a:t>
            </a:r>
          </a:p>
          <a:p>
            <a:pPr algn="ctr"/>
            <a:r>
              <a:rPr lang="en-US" sz="1400" dirty="0"/>
              <a:t>Inspection</a:t>
            </a:r>
          </a:p>
        </p:txBody>
      </p:sp>
    </p:spTree>
    <p:extLst>
      <p:ext uri="{BB962C8B-B14F-4D97-AF65-F5344CB8AC3E}">
        <p14:creationId xmlns:p14="http://schemas.microsoft.com/office/powerpoint/2010/main" val="19485153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A57A29-D26F-4F35-9106-AAF8A9F1988C}"/>
              </a:ext>
            </a:extLst>
          </p:cNvPr>
          <p:cNvSpPr/>
          <p:nvPr/>
        </p:nvSpPr>
        <p:spPr bwMode="auto">
          <a:xfrm>
            <a:off x="4562449" y="2783288"/>
            <a:ext cx="5228706" cy="378102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tabLst>
                <a:tab pos="719138" algn="l"/>
              </a:tabLs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Digital Twins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31A073B-97D1-4C96-A468-6FCF260415FF}"/>
              </a:ext>
            </a:extLst>
          </p:cNvPr>
          <p:cNvSpPr/>
          <p:nvPr/>
        </p:nvSpPr>
        <p:spPr bwMode="auto">
          <a:xfrm>
            <a:off x="293688" y="2783291"/>
            <a:ext cx="11603241" cy="378102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tabLst>
                <a:tab pos="719138" algn="l"/>
              </a:tabLs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	Azure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16432-B3B4-40F8-ADFC-14D08DAA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304281"/>
            <a:ext cx="11612966" cy="403137"/>
          </a:xfrm>
        </p:spPr>
        <p:txBody>
          <a:bodyPr/>
          <a:lstStyle/>
          <a:p>
            <a:r>
              <a:rPr lang="en-US" dirty="0"/>
              <a:t>Swiss Smart Factory powered by Azure Digital Twins 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9A4C70B-BDA4-4B18-9E96-6DE266F1F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7" t="316" r="20361" b="-316"/>
          <a:stretch/>
        </p:blipFill>
        <p:spPr>
          <a:xfrm>
            <a:off x="2112298" y="4325138"/>
            <a:ext cx="569032" cy="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3CBFD-0345-4906-B2FF-08B5FBEB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30" b="13530"/>
          <a:stretch/>
        </p:blipFill>
        <p:spPr>
          <a:xfrm>
            <a:off x="10351416" y="4325138"/>
            <a:ext cx="740332" cy="540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D55A3F2-37ED-4849-A036-8B2467A2A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67" y="5785947"/>
            <a:ext cx="720000" cy="7200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52AC93A-2A96-440F-A289-729461232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36" t="22912" r="29037" b="23332"/>
          <a:stretch/>
        </p:blipFill>
        <p:spPr>
          <a:xfrm>
            <a:off x="8722547" y="1275469"/>
            <a:ext cx="421176" cy="540000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62B44DB1-7934-4509-B2C5-3E51937492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83" t="21588" r="20967" b="22420"/>
          <a:stretch/>
        </p:blipFill>
        <p:spPr>
          <a:xfrm>
            <a:off x="6209485" y="1275469"/>
            <a:ext cx="549244" cy="54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9C80D-3A43-4090-ABE1-27CC9A207268}"/>
              </a:ext>
            </a:extLst>
          </p:cNvPr>
          <p:cNvSpPr txBox="1"/>
          <p:nvPr/>
        </p:nvSpPr>
        <p:spPr>
          <a:xfrm>
            <a:off x="886424" y="4916501"/>
            <a:ext cx="7357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</a:t>
            </a:r>
          </a:p>
          <a:p>
            <a:pPr algn="ctr"/>
            <a:r>
              <a:rPr lang="en-US" sz="1400" b="1" dirty="0"/>
              <a:t>IoT Edge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4D631F-B466-44C8-A955-1D9D6E6D78E8}"/>
              </a:ext>
            </a:extLst>
          </p:cNvPr>
          <p:cNvSpPr txBox="1"/>
          <p:nvPr/>
        </p:nvSpPr>
        <p:spPr>
          <a:xfrm>
            <a:off x="2656288" y="4916501"/>
            <a:ext cx="1839157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 </a:t>
            </a:r>
          </a:p>
          <a:p>
            <a:pPr algn="ctr"/>
            <a:r>
              <a:rPr lang="en-US" sz="1400" b="1" dirty="0"/>
              <a:t>Functions</a:t>
            </a:r>
          </a:p>
          <a:p>
            <a:pPr algn="ctr"/>
            <a:r>
              <a:rPr lang="en-US" sz="1400" dirty="0"/>
              <a:t>Process telemetry</a:t>
            </a:r>
          </a:p>
          <a:p>
            <a:pPr algn="ctr"/>
            <a:r>
              <a:rPr lang="en-US" sz="1400" dirty="0" err="1"/>
              <a:t>ProcessHubToDTEvents</a:t>
            </a:r>
            <a:endParaRPr 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22C073-12BA-4780-84B1-B926B0D6F340}"/>
              </a:ext>
            </a:extLst>
          </p:cNvPr>
          <p:cNvSpPr txBox="1"/>
          <p:nvPr/>
        </p:nvSpPr>
        <p:spPr>
          <a:xfrm>
            <a:off x="9859185" y="4916501"/>
            <a:ext cx="17510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Event Grid</a:t>
            </a:r>
          </a:p>
          <a:p>
            <a:pPr algn="ctr"/>
            <a:r>
              <a:rPr lang="en-US" sz="1400" dirty="0" err="1"/>
              <a:t>ProcessDTRoutedData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72699B-8800-4C92-A531-0974BE37EC43}"/>
              </a:ext>
            </a:extLst>
          </p:cNvPr>
          <p:cNvSpPr txBox="1"/>
          <p:nvPr/>
        </p:nvSpPr>
        <p:spPr>
          <a:xfrm>
            <a:off x="2032454" y="4916501"/>
            <a:ext cx="6780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</a:t>
            </a:r>
          </a:p>
          <a:p>
            <a:pPr algn="ctr"/>
            <a:r>
              <a:rPr lang="en-US" sz="1400" b="1" dirty="0"/>
              <a:t>IoT Hub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B5E3533-F755-4525-AF95-C0C49D5EB8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333200" y="4325138"/>
            <a:ext cx="540000" cy="5400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B53941-EC70-4A08-9CF4-1462DF4AA315}"/>
              </a:ext>
            </a:extLst>
          </p:cNvPr>
          <p:cNvCxnSpPr>
            <a:cxnSpLocks/>
            <a:stCxn id="4" idx="3"/>
            <a:endCxn id="53" idx="1"/>
          </p:cNvCxnSpPr>
          <p:nvPr/>
        </p:nvCxnSpPr>
        <p:spPr>
          <a:xfrm>
            <a:off x="2681330" y="4595138"/>
            <a:ext cx="56026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2E1C761-83C4-4749-A475-425C6D4F2F6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3873200" y="4595138"/>
            <a:ext cx="6840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0F74B21-4113-496B-8BC2-B53097CBF72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791154" y="4595138"/>
            <a:ext cx="56026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A picture containing indoor, power saw, tool, miller&#10;&#10;Description automatically generated">
            <a:extLst>
              <a:ext uri="{FF2B5EF4-FFF2-40B4-BE49-F238E27FC236}">
                <a16:creationId xmlns:a16="http://schemas.microsoft.com/office/drawing/2014/main" id="{292FA22F-4FAA-43BE-ABFC-0DCF85F4B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308" y="1045902"/>
            <a:ext cx="1680000" cy="1260000"/>
          </a:xfrm>
          <a:prstGeom prst="rect">
            <a:avLst/>
          </a:prstGeom>
        </p:spPr>
      </p:pic>
      <p:pic>
        <p:nvPicPr>
          <p:cNvPr id="74" name="Picture 73" descr="A picture containing indoor, office, computer, cluttered&#10;&#10;Description automatically generated">
            <a:extLst>
              <a:ext uri="{FF2B5EF4-FFF2-40B4-BE49-F238E27FC236}">
                <a16:creationId xmlns:a16="http://schemas.microsoft.com/office/drawing/2014/main" id="{F2D32515-B5B8-4E0A-9C7F-44FE53C5C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030" y="1045318"/>
            <a:ext cx="941013" cy="12600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26B936C-70C3-49E0-BA47-FBF12F022CC7}"/>
              </a:ext>
            </a:extLst>
          </p:cNvPr>
          <p:cNvSpPr txBox="1"/>
          <p:nvPr/>
        </p:nvSpPr>
        <p:spPr>
          <a:xfrm>
            <a:off x="284973" y="2305823"/>
            <a:ext cx="9185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3D Printer </a:t>
            </a:r>
          </a:p>
          <a:p>
            <a:pPr algn="ctr"/>
            <a:r>
              <a:rPr lang="en-US" sz="1400" b="1" dirty="0"/>
              <a:t>Farm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590A91-798D-470A-8DDA-13CADEE9D187}"/>
              </a:ext>
            </a:extLst>
          </p:cNvPr>
          <p:cNvSpPr txBox="1"/>
          <p:nvPr/>
        </p:nvSpPr>
        <p:spPr>
          <a:xfrm>
            <a:off x="1546144" y="2373875"/>
            <a:ext cx="146751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Laser as a Service</a:t>
            </a:r>
          </a:p>
        </p:txBody>
      </p:sp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05F34850-A6ED-4AD0-B70F-3036B31A76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510" r="20860"/>
          <a:stretch/>
        </p:blipFill>
        <p:spPr>
          <a:xfrm>
            <a:off x="948981" y="4325138"/>
            <a:ext cx="603054" cy="540000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9763B-D2F8-4278-95D2-FC5C0107094B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>
            <a:off x="1552035" y="4595138"/>
            <a:ext cx="56026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9B93E80-6625-41C1-83E8-B6795E6E9CC6}"/>
              </a:ext>
            </a:extLst>
          </p:cNvPr>
          <p:cNvSpPr txBox="1"/>
          <p:nvPr/>
        </p:nvSpPr>
        <p:spPr>
          <a:xfrm>
            <a:off x="2407263" y="3809100"/>
            <a:ext cx="15949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Lifecycle events</a:t>
            </a:r>
          </a:p>
          <a:p>
            <a:r>
              <a:rPr lang="en-US" sz="1400" dirty="0"/>
              <a:t>Telemetry messages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474CBD-7222-4087-827D-D31A3CAE0494}"/>
              </a:ext>
            </a:extLst>
          </p:cNvPr>
          <p:cNvSpPr txBox="1"/>
          <p:nvPr/>
        </p:nvSpPr>
        <p:spPr>
          <a:xfrm>
            <a:off x="5968614" y="1852695"/>
            <a:ext cx="100206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Power Apps</a:t>
            </a:r>
          </a:p>
          <a:p>
            <a:pPr algn="ctr"/>
            <a:r>
              <a:rPr lang="en-US" sz="1400" dirty="0"/>
              <a:t>Tour Guide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52CBF68-077F-49DE-84E4-5DEE031123A9}"/>
              </a:ext>
            </a:extLst>
          </p:cNvPr>
          <p:cNvSpPr txBox="1"/>
          <p:nvPr/>
        </p:nvSpPr>
        <p:spPr>
          <a:xfrm>
            <a:off x="8453883" y="1852695"/>
            <a:ext cx="905889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Power BI</a:t>
            </a:r>
          </a:p>
          <a:p>
            <a:pPr algn="ctr"/>
            <a:r>
              <a:rPr lang="en-US" sz="1400" dirty="0"/>
              <a:t>Connected </a:t>
            </a:r>
          </a:p>
          <a:p>
            <a:pPr algn="ctr"/>
            <a:r>
              <a:rPr lang="en-US" sz="1400" dirty="0"/>
              <a:t>Factory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28F89CD3-A2E1-4484-92A5-1216D02646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852" b="7852"/>
          <a:stretch/>
        </p:blipFill>
        <p:spPr>
          <a:xfrm>
            <a:off x="10401280" y="2926742"/>
            <a:ext cx="640604" cy="540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01C43F8-5BFF-4680-B831-C8EF91A633DD}"/>
              </a:ext>
            </a:extLst>
          </p:cNvPr>
          <p:cNvSpPr txBox="1"/>
          <p:nvPr/>
        </p:nvSpPr>
        <p:spPr>
          <a:xfrm>
            <a:off x="9837363" y="3518105"/>
            <a:ext cx="1751057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Azure</a:t>
            </a:r>
          </a:p>
          <a:p>
            <a:pPr algn="ctr"/>
            <a:r>
              <a:rPr lang="en-US" sz="1400" b="1" dirty="0"/>
              <a:t>Functions</a:t>
            </a:r>
          </a:p>
          <a:p>
            <a:pPr algn="ctr"/>
            <a:r>
              <a:rPr lang="en-US" sz="1400" dirty="0"/>
              <a:t>Sets data on model</a:t>
            </a:r>
          </a:p>
          <a:p>
            <a:pPr algn="ctr"/>
            <a:r>
              <a:rPr lang="en-US" sz="1400" dirty="0" err="1"/>
              <a:t>ProcessDTRoutedData</a:t>
            </a:r>
            <a:endParaRPr lang="en-US" sz="1400" dirty="0"/>
          </a:p>
          <a:p>
            <a:pPr algn="ctr"/>
            <a:endParaRPr lang="en-US" sz="1400" b="1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E77BC31-B854-4EAA-9996-01D0C4DF787C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 rot="5400000">
            <a:off x="897297" y="2942531"/>
            <a:ext cx="1735819" cy="1029395"/>
          </a:xfrm>
          <a:prstGeom prst="bentConnector3">
            <a:avLst>
              <a:gd name="adj1" fmla="val 24502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07C8521-0FAE-46FF-BB4F-48AB8D26C036}"/>
              </a:ext>
            </a:extLst>
          </p:cNvPr>
          <p:cNvCxnSpPr>
            <a:cxnSpLocks/>
            <a:stCxn id="76" idx="2"/>
            <a:endCxn id="80" idx="0"/>
          </p:cNvCxnSpPr>
          <p:nvPr/>
        </p:nvCxnSpPr>
        <p:spPr>
          <a:xfrm rot="16200000" flipH="1">
            <a:off x="203156" y="3277786"/>
            <a:ext cx="1588428" cy="506275"/>
          </a:xfrm>
          <a:prstGeom prst="bentConnector3">
            <a:avLst>
              <a:gd name="adj1" fmla="val 17543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C7BB8B09-1230-4587-A3C1-B1B302963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25622" y="1929308"/>
            <a:ext cx="720000" cy="720000"/>
          </a:xfrm>
          <a:prstGeom prst="rect">
            <a:avLst/>
          </a:prstGeom>
        </p:spPr>
      </p:pic>
      <p:pic>
        <p:nvPicPr>
          <p:cNvPr id="66" name="Picture 65" descr="A picture containing hula-hoop, black&#10;&#10;Description automatically generated">
            <a:extLst>
              <a:ext uri="{FF2B5EF4-FFF2-40B4-BE49-F238E27FC236}">
                <a16:creationId xmlns:a16="http://schemas.microsoft.com/office/drawing/2014/main" id="{7C70CE10-4B7C-4753-A966-C014AC2BC4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5390" y="1336970"/>
            <a:ext cx="820465" cy="3600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DC0C86C-7546-4838-B394-F5D316D594E8}"/>
              </a:ext>
            </a:extLst>
          </p:cNvPr>
          <p:cNvSpPr/>
          <p:nvPr/>
        </p:nvSpPr>
        <p:spPr bwMode="auto">
          <a:xfrm>
            <a:off x="3353123" y="849525"/>
            <a:ext cx="8543806" cy="19337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27B028-996F-47B1-9659-2E7B582361A0}"/>
              </a:ext>
            </a:extLst>
          </p:cNvPr>
          <p:cNvSpPr txBox="1"/>
          <p:nvPr/>
        </p:nvSpPr>
        <p:spPr>
          <a:xfrm>
            <a:off x="10737115" y="956347"/>
            <a:ext cx="105157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Applications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C7AAB4-B9E8-4847-A9CE-A4B52890A9A7}"/>
              </a:ext>
            </a:extLst>
          </p:cNvPr>
          <p:cNvSpPr txBox="1"/>
          <p:nvPr/>
        </p:nvSpPr>
        <p:spPr>
          <a:xfrm>
            <a:off x="3664220" y="956347"/>
            <a:ext cx="64280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Devices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3C3F202-8ADE-4725-A7E0-9A89858F4F2D}"/>
              </a:ext>
            </a:extLst>
          </p:cNvPr>
          <p:cNvCxnSpPr>
            <a:cxnSpLocks/>
            <a:stCxn id="6" idx="3"/>
            <a:endCxn id="132" idx="3"/>
          </p:cNvCxnSpPr>
          <p:nvPr/>
        </p:nvCxnSpPr>
        <p:spPr>
          <a:xfrm flipH="1" flipV="1">
            <a:off x="11041884" y="3196742"/>
            <a:ext cx="49864" cy="1398396"/>
          </a:xfrm>
          <a:prstGeom prst="bentConnector3">
            <a:avLst>
              <a:gd name="adj1" fmla="val -125829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97791B-1D42-4058-BB10-54B82210DCF0}"/>
              </a:ext>
            </a:extLst>
          </p:cNvPr>
          <p:cNvGrpSpPr/>
          <p:nvPr/>
        </p:nvGrpSpPr>
        <p:grpSpPr>
          <a:xfrm>
            <a:off x="4640198" y="3231877"/>
            <a:ext cx="5006140" cy="3185410"/>
            <a:chOff x="6562848" y="2101322"/>
            <a:chExt cx="5006140" cy="318541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D685254-5A6B-4C3B-B6EA-F73DA4C0FAC3}"/>
                </a:ext>
              </a:extLst>
            </p:cNvPr>
            <p:cNvSpPr/>
            <p:nvPr/>
          </p:nvSpPr>
          <p:spPr bwMode="auto">
            <a:xfrm>
              <a:off x="8400981" y="2101322"/>
              <a:ext cx="10800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Building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SSF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4A05560-F310-46EF-A864-DC285A861443}"/>
                </a:ext>
              </a:extLst>
            </p:cNvPr>
            <p:cNvSpPr/>
            <p:nvPr/>
          </p:nvSpPr>
          <p:spPr bwMode="auto">
            <a:xfrm>
              <a:off x="8400981" y="2890298"/>
              <a:ext cx="10800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Level Factory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29D4432-3DDD-4AEE-A258-354CEE78F0A3}"/>
                </a:ext>
              </a:extLst>
            </p:cNvPr>
            <p:cNvSpPr/>
            <p:nvPr/>
          </p:nvSpPr>
          <p:spPr bwMode="auto">
            <a:xfrm>
              <a:off x="6654841" y="3697108"/>
              <a:ext cx="1080000" cy="540000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3D Printer Farm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5F5BB75-D280-41B8-84AD-E7A37EBD7FAF}"/>
                </a:ext>
              </a:extLst>
            </p:cNvPr>
            <p:cNvSpPr/>
            <p:nvPr/>
          </p:nvSpPr>
          <p:spPr bwMode="auto">
            <a:xfrm>
              <a:off x="8400981" y="3697108"/>
              <a:ext cx="1080000" cy="540000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Laser as a Service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0EB11DF-5E4A-4D06-A025-30979C7DCBBD}"/>
                </a:ext>
              </a:extLst>
            </p:cNvPr>
            <p:cNvSpPr/>
            <p:nvPr/>
          </p:nvSpPr>
          <p:spPr bwMode="auto">
            <a:xfrm>
              <a:off x="7442897" y="4625183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Temparature</a:t>
              </a:r>
              <a:endPara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C39D317-A600-4D90-BF3B-0AAFD24A57F0}"/>
                </a:ext>
              </a:extLst>
            </p:cNvPr>
            <p:cNvCxnSpPr>
              <a:cxnSpLocks/>
              <a:stCxn id="77" idx="0"/>
              <a:endCxn id="75" idx="2"/>
            </p:cNvCxnSpPr>
            <p:nvPr/>
          </p:nvCxnSpPr>
          <p:spPr>
            <a:xfrm flipV="1">
              <a:off x="8940981" y="2641322"/>
              <a:ext cx="0" cy="248976"/>
            </a:xfrm>
            <a:prstGeom prst="straightConnector1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2D2EC90-A9DD-4852-BC58-91175FC539BE}"/>
                </a:ext>
              </a:extLst>
            </p:cNvPr>
            <p:cNvCxnSpPr>
              <a:cxnSpLocks/>
              <a:stCxn id="81" idx="0"/>
              <a:endCxn id="77" idx="2"/>
            </p:cNvCxnSpPr>
            <p:nvPr/>
          </p:nvCxnSpPr>
          <p:spPr>
            <a:xfrm flipV="1">
              <a:off x="8940981" y="3430298"/>
              <a:ext cx="0" cy="266810"/>
            </a:xfrm>
            <a:prstGeom prst="straightConnector1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25A7CDA-60A8-47F9-BC2E-E0A7D35BC90B}"/>
                </a:ext>
              </a:extLst>
            </p:cNvPr>
            <p:cNvCxnSpPr>
              <a:cxnSpLocks/>
              <a:stCxn id="79" idx="0"/>
              <a:endCxn id="77" idx="1"/>
            </p:cNvCxnSpPr>
            <p:nvPr/>
          </p:nvCxnSpPr>
          <p:spPr>
            <a:xfrm flipV="1">
              <a:off x="7194841" y="3160298"/>
              <a:ext cx="1206140" cy="536810"/>
            </a:xfrm>
            <a:prstGeom prst="straightConnector1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C8AC11D-A31C-4CF3-A0B2-7BC813529AF2}"/>
                </a:ext>
              </a:extLst>
            </p:cNvPr>
            <p:cNvSpPr/>
            <p:nvPr/>
          </p:nvSpPr>
          <p:spPr bwMode="auto">
            <a:xfrm>
              <a:off x="7442897" y="5013258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7D8953FB-0820-4590-AD3C-263A63093400}"/>
                </a:ext>
              </a:extLst>
            </p:cNvPr>
            <p:cNvCxnSpPr>
              <a:stCxn id="79" idx="2"/>
              <a:endCxn id="85" idx="1"/>
            </p:cNvCxnSpPr>
            <p:nvPr/>
          </p:nvCxnSpPr>
          <p:spPr>
            <a:xfrm rot="16200000" flipH="1">
              <a:off x="7057332" y="4374617"/>
              <a:ext cx="523075" cy="248056"/>
            </a:xfrm>
            <a:prstGeom prst="bentConnector2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46526B9B-B4E8-4E81-B2AA-D5D40F6CD19C}"/>
                </a:ext>
              </a:extLst>
            </p:cNvPr>
            <p:cNvCxnSpPr>
              <a:cxnSpLocks/>
              <a:stCxn id="79" idx="2"/>
              <a:endCxn id="89" idx="1"/>
            </p:cNvCxnSpPr>
            <p:nvPr/>
          </p:nvCxnSpPr>
          <p:spPr>
            <a:xfrm rot="16200000" flipH="1">
              <a:off x="6863294" y="4568655"/>
              <a:ext cx="911150" cy="248056"/>
            </a:xfrm>
            <a:prstGeom prst="bentConnector2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C3F29B6-DFCB-45E5-8219-CE69AF1A6585}"/>
                </a:ext>
              </a:extLst>
            </p:cNvPr>
            <p:cNvSpPr/>
            <p:nvPr/>
          </p:nvSpPr>
          <p:spPr bwMode="auto">
            <a:xfrm>
              <a:off x="9219817" y="4628657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Temparature</a:t>
              </a:r>
              <a:endPara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5686C3D-9FDC-40AC-9C41-4D232D9B7D10}"/>
                </a:ext>
              </a:extLst>
            </p:cNvPr>
            <p:cNvSpPr/>
            <p:nvPr/>
          </p:nvSpPr>
          <p:spPr bwMode="auto">
            <a:xfrm>
              <a:off x="9219817" y="5016732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EA4BF4C8-0E47-43CC-930B-89951CE6A7E7}"/>
                </a:ext>
              </a:extLst>
            </p:cNvPr>
            <p:cNvCxnSpPr>
              <a:cxnSpLocks/>
              <a:stCxn id="81" idx="2"/>
              <a:endCxn id="94" idx="1"/>
            </p:cNvCxnSpPr>
            <p:nvPr/>
          </p:nvCxnSpPr>
          <p:spPr>
            <a:xfrm rot="16200000" flipH="1">
              <a:off x="8817125" y="4360964"/>
              <a:ext cx="526549" cy="278836"/>
            </a:xfrm>
            <a:prstGeom prst="bentConnector2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34282EB3-150B-4931-A952-11E155E5FA75}"/>
                </a:ext>
              </a:extLst>
            </p:cNvPr>
            <p:cNvCxnSpPr>
              <a:cxnSpLocks/>
              <a:stCxn id="81" idx="2"/>
              <a:endCxn id="95" idx="1"/>
            </p:cNvCxnSpPr>
            <p:nvPr/>
          </p:nvCxnSpPr>
          <p:spPr>
            <a:xfrm rot="16200000" flipH="1">
              <a:off x="8623087" y="4555002"/>
              <a:ext cx="914624" cy="278836"/>
            </a:xfrm>
            <a:prstGeom prst="bentConnector2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70F29D-58EE-40D5-992B-48594C7C1800}"/>
                </a:ext>
              </a:extLst>
            </p:cNvPr>
            <p:cNvSpPr/>
            <p:nvPr/>
          </p:nvSpPr>
          <p:spPr bwMode="auto">
            <a:xfrm>
              <a:off x="10344988" y="2890298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Temparature</a:t>
              </a:r>
              <a:endPara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E767B696-CE7F-4E73-A2CE-C988E76F91DA}"/>
                </a:ext>
              </a:extLst>
            </p:cNvPr>
            <p:cNvCxnSpPr>
              <a:cxnSpLocks/>
              <a:stCxn id="77" idx="3"/>
              <a:endCxn id="99" idx="1"/>
            </p:cNvCxnSpPr>
            <p:nvPr/>
          </p:nvCxnSpPr>
          <p:spPr>
            <a:xfrm flipV="1">
              <a:off x="9480981" y="3025298"/>
              <a:ext cx="864007" cy="1350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55EFEC6-4631-4CFA-8F59-2798B94020AB}"/>
                </a:ext>
              </a:extLst>
            </p:cNvPr>
            <p:cNvSpPr/>
            <p:nvPr/>
          </p:nvSpPr>
          <p:spPr bwMode="auto">
            <a:xfrm>
              <a:off x="10344988" y="3256341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Humidity</a:t>
              </a:r>
            </a:p>
          </p:txBody>
        </p: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8B2B08A7-DD35-47D0-A173-8966DFD0C8A8}"/>
                </a:ext>
              </a:extLst>
            </p:cNvPr>
            <p:cNvCxnSpPr>
              <a:cxnSpLocks/>
              <a:stCxn id="77" idx="3"/>
              <a:endCxn id="103" idx="1"/>
            </p:cNvCxnSpPr>
            <p:nvPr/>
          </p:nvCxnSpPr>
          <p:spPr>
            <a:xfrm>
              <a:off x="9480981" y="3160298"/>
              <a:ext cx="864007" cy="2310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100BCD-8535-4AD0-8A75-C4542E15DD79}"/>
                </a:ext>
              </a:extLst>
            </p:cNvPr>
            <p:cNvSpPr txBox="1"/>
            <p:nvPr/>
          </p:nvSpPr>
          <p:spPr>
            <a:xfrm>
              <a:off x="6562848" y="4337025"/>
              <a:ext cx="88004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b="1" dirty="0">
                  <a:solidFill>
                    <a:srgbClr val="0078D4"/>
                  </a:solidFill>
                </a:rPr>
                <a:t> </a:t>
              </a:r>
              <a:r>
                <a:rPr lang="en-US" sz="1000" b="1" dirty="0" err="1">
                  <a:solidFill>
                    <a:srgbClr val="0078D4"/>
                  </a:solidFill>
                </a:rPr>
                <a:t>hasCapability</a:t>
              </a:r>
              <a:r>
                <a:rPr lang="en-US" sz="1000" b="1" dirty="0">
                  <a:solidFill>
                    <a:srgbClr val="0078D4"/>
                  </a:solidFill>
                </a:rPr>
                <a:t> 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297DDA7-CC24-4286-BE11-AE850D582476}"/>
                </a:ext>
              </a:extLst>
            </p:cNvPr>
            <p:cNvSpPr txBox="1"/>
            <p:nvPr/>
          </p:nvSpPr>
          <p:spPr>
            <a:xfrm>
              <a:off x="8286265" y="4346494"/>
              <a:ext cx="88004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b="1" dirty="0">
                  <a:solidFill>
                    <a:srgbClr val="0078D4"/>
                  </a:solidFill>
                </a:rPr>
                <a:t> </a:t>
              </a:r>
              <a:r>
                <a:rPr lang="en-US" sz="1000" b="1" dirty="0" err="1">
                  <a:solidFill>
                    <a:srgbClr val="0078D4"/>
                  </a:solidFill>
                </a:rPr>
                <a:t>hasCapability</a:t>
              </a:r>
              <a:r>
                <a:rPr lang="en-US" sz="1000" b="1" dirty="0">
                  <a:solidFill>
                    <a:srgbClr val="0078D4"/>
                  </a:solidFill>
                </a:rPr>
                <a:t> </a:t>
              </a: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44282D3-D1F5-42D6-B1CE-B0BADFA6D2D1}"/>
              </a:ext>
            </a:extLst>
          </p:cNvPr>
          <p:cNvCxnSpPr>
            <a:cxnSpLocks/>
            <a:stCxn id="132" idx="1"/>
            <a:endCxn id="75" idx="3"/>
          </p:cNvCxnSpPr>
          <p:nvPr/>
        </p:nvCxnSpPr>
        <p:spPr>
          <a:xfrm rot="10800000" flipV="1">
            <a:off x="7558332" y="3196741"/>
            <a:ext cx="2842949" cy="305135"/>
          </a:xfrm>
          <a:prstGeom prst="bentConnector3">
            <a:avLst>
              <a:gd name="adj1" fmla="val 910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A119C3F-D248-439C-872F-507758EC246A}"/>
              </a:ext>
            </a:extLst>
          </p:cNvPr>
          <p:cNvCxnSpPr>
            <a:cxnSpLocks/>
            <a:stCxn id="132" idx="1"/>
            <a:endCxn id="81" idx="3"/>
          </p:cNvCxnSpPr>
          <p:nvPr/>
        </p:nvCxnSpPr>
        <p:spPr>
          <a:xfrm rot="10800000" flipV="1">
            <a:off x="7558332" y="3196741"/>
            <a:ext cx="2842949" cy="1900921"/>
          </a:xfrm>
          <a:prstGeom prst="bentConnector3">
            <a:avLst>
              <a:gd name="adj1" fmla="val 90718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049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rc 135">
            <a:extLst>
              <a:ext uri="{FF2B5EF4-FFF2-40B4-BE49-F238E27FC236}">
                <a16:creationId xmlns:a16="http://schemas.microsoft.com/office/drawing/2014/main" id="{73190DEE-90F9-41F7-A609-D068ED9567DC}"/>
              </a:ext>
            </a:extLst>
          </p:cNvPr>
          <p:cNvSpPr/>
          <p:nvPr/>
        </p:nvSpPr>
        <p:spPr>
          <a:xfrm rot="10800000" flipV="1">
            <a:off x="1522925" y="2377188"/>
            <a:ext cx="4345877" cy="4933555"/>
          </a:xfrm>
          <a:prstGeom prst="arc">
            <a:avLst>
              <a:gd name="adj1" fmla="val 16200000"/>
              <a:gd name="adj2" fmla="val 20215996"/>
            </a:avLst>
          </a:prstGeom>
          <a:ln w="28575">
            <a:solidFill>
              <a:srgbClr val="0078D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5212F976-C696-438D-AE3B-AE901AF4C567}"/>
              </a:ext>
            </a:extLst>
          </p:cNvPr>
          <p:cNvSpPr/>
          <p:nvPr/>
        </p:nvSpPr>
        <p:spPr>
          <a:xfrm>
            <a:off x="4725343" y="4309358"/>
            <a:ext cx="540000" cy="540000"/>
          </a:xfrm>
          <a:prstGeom prst="arc">
            <a:avLst>
              <a:gd name="adj1" fmla="val 16200000"/>
              <a:gd name="adj2" fmla="val 11001773"/>
            </a:avLst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6206421D-AA51-4293-966A-6E7375D8932C}"/>
              </a:ext>
            </a:extLst>
          </p:cNvPr>
          <p:cNvSpPr/>
          <p:nvPr/>
        </p:nvSpPr>
        <p:spPr>
          <a:xfrm rot="16200000">
            <a:off x="4527552" y="1747126"/>
            <a:ext cx="540000" cy="540000"/>
          </a:xfrm>
          <a:prstGeom prst="arc">
            <a:avLst>
              <a:gd name="adj1" fmla="val 16200000"/>
              <a:gd name="adj2" fmla="val 11001773"/>
            </a:avLst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56DA-E3FA-4C84-8334-8C44711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Swiss Smart Factory Azure Digital Twins modeled as a topology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F10777-3492-4CB5-92FF-9090CF0D42AF}"/>
              </a:ext>
            </a:extLst>
          </p:cNvPr>
          <p:cNvSpPr/>
          <p:nvPr/>
        </p:nvSpPr>
        <p:spPr bwMode="auto">
          <a:xfrm>
            <a:off x="890081" y="2029412"/>
            <a:ext cx="1080000" cy="540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D04CA-F650-4DAB-BA20-DEE6452787B2}"/>
              </a:ext>
            </a:extLst>
          </p:cNvPr>
          <p:cNvSpPr/>
          <p:nvPr/>
        </p:nvSpPr>
        <p:spPr bwMode="auto">
          <a:xfrm>
            <a:off x="293688" y="3075230"/>
            <a:ext cx="1080000" cy="540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Building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FD39F-8619-4400-B3C9-CDC184F2565E}"/>
              </a:ext>
            </a:extLst>
          </p:cNvPr>
          <p:cNvSpPr/>
          <p:nvPr/>
        </p:nvSpPr>
        <p:spPr bwMode="auto">
          <a:xfrm>
            <a:off x="1522841" y="3075230"/>
            <a:ext cx="1080000" cy="540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Room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E6955E-45F8-4086-A66A-4C48AC0730E7}"/>
              </a:ext>
            </a:extLst>
          </p:cNvPr>
          <p:cNvSpPr/>
          <p:nvPr/>
        </p:nvSpPr>
        <p:spPr bwMode="auto">
          <a:xfrm>
            <a:off x="3712724" y="2039003"/>
            <a:ext cx="1080000" cy="540000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Asset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573991-428A-4D14-80CD-98CE12D61702}"/>
              </a:ext>
            </a:extLst>
          </p:cNvPr>
          <p:cNvSpPr/>
          <p:nvPr/>
        </p:nvSpPr>
        <p:spPr bwMode="auto">
          <a:xfrm>
            <a:off x="4657929" y="3075230"/>
            <a:ext cx="1440000" cy="540000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Equipment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9DD42A-4675-4B13-99FB-0B780F749876}"/>
              </a:ext>
            </a:extLst>
          </p:cNvPr>
          <p:cNvSpPr/>
          <p:nvPr/>
        </p:nvSpPr>
        <p:spPr bwMode="auto">
          <a:xfrm>
            <a:off x="3547355" y="4029203"/>
            <a:ext cx="1440000" cy="54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LogicalDevice</a:t>
            </a:r>
            <a:endParaRPr lang="en-US" sz="12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A97276-DF04-46BF-A1C0-07DCF39B3389}"/>
              </a:ext>
            </a:extLst>
          </p:cNvPr>
          <p:cNvSpPr/>
          <p:nvPr/>
        </p:nvSpPr>
        <p:spPr bwMode="auto">
          <a:xfrm>
            <a:off x="890081" y="4017206"/>
            <a:ext cx="1080000" cy="540000"/>
          </a:xfrm>
          <a:prstGeom prst="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Capability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FABC1E-746E-4AFD-811A-5CA32E308C65}"/>
              </a:ext>
            </a:extLst>
          </p:cNvPr>
          <p:cNvSpPr/>
          <p:nvPr/>
        </p:nvSpPr>
        <p:spPr bwMode="auto">
          <a:xfrm>
            <a:off x="286326" y="5094611"/>
            <a:ext cx="1080000" cy="540000"/>
          </a:xfrm>
          <a:prstGeom prst="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Sensor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D87E96-70F8-4378-88D9-917D149C8E88}"/>
              </a:ext>
            </a:extLst>
          </p:cNvPr>
          <p:cNvSpPr/>
          <p:nvPr/>
        </p:nvSpPr>
        <p:spPr bwMode="auto">
          <a:xfrm>
            <a:off x="1480877" y="5095420"/>
            <a:ext cx="1080000" cy="540000"/>
          </a:xfrm>
          <a:prstGeom prst="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Actuator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E97446-5030-4218-AA6B-8505D53E3C8B}"/>
              </a:ext>
            </a:extLst>
          </p:cNvPr>
          <p:cNvSpPr/>
          <p:nvPr/>
        </p:nvSpPr>
        <p:spPr bwMode="auto">
          <a:xfrm>
            <a:off x="2675428" y="5094611"/>
            <a:ext cx="1080000" cy="540000"/>
          </a:xfrm>
          <a:prstGeom prst="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Parameter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21DA7-FFE4-4355-95D8-C9F309049D18}"/>
              </a:ext>
            </a:extLst>
          </p:cNvPr>
          <p:cNvSpPr/>
          <p:nvPr/>
        </p:nvSpPr>
        <p:spPr bwMode="auto">
          <a:xfrm>
            <a:off x="4116000" y="5091654"/>
            <a:ext cx="1980000" cy="270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Space Interface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67EAA0-473F-4D46-A8D9-0387F3F2FD48}"/>
              </a:ext>
            </a:extLst>
          </p:cNvPr>
          <p:cNvSpPr/>
          <p:nvPr/>
        </p:nvSpPr>
        <p:spPr bwMode="auto">
          <a:xfrm>
            <a:off x="4116000" y="5392519"/>
            <a:ext cx="1980000" cy="270000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Asset Interface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F90FB-661E-43AC-95D1-F5D235955F2D}"/>
              </a:ext>
            </a:extLst>
          </p:cNvPr>
          <p:cNvSpPr/>
          <p:nvPr/>
        </p:nvSpPr>
        <p:spPr bwMode="auto">
          <a:xfrm>
            <a:off x="4116000" y="5693384"/>
            <a:ext cx="1980000" cy="270000"/>
          </a:xfrm>
          <a:prstGeom prst="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Capability  Interface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17E4FE-BABB-4B82-9C3A-DBE3A4D6F6FB}"/>
              </a:ext>
            </a:extLst>
          </p:cNvPr>
          <p:cNvSpPr/>
          <p:nvPr/>
        </p:nvSpPr>
        <p:spPr bwMode="auto">
          <a:xfrm>
            <a:off x="4116000" y="5994249"/>
            <a:ext cx="1980000" cy="27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LogicalDevice</a:t>
            </a: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 Interface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7D9418-7589-482F-8783-18A3B1A8E3B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1970081" y="2299412"/>
            <a:ext cx="1742643" cy="9591"/>
          </a:xfrm>
          <a:prstGeom prst="straightConnector1">
            <a:avLst/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30C48C-F78E-43FD-B7FC-EA776D7173D8}"/>
              </a:ext>
            </a:extLst>
          </p:cNvPr>
          <p:cNvSpPr txBox="1"/>
          <p:nvPr/>
        </p:nvSpPr>
        <p:spPr>
          <a:xfrm>
            <a:off x="2560877" y="2232059"/>
            <a:ext cx="631583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 </a:t>
            </a:r>
            <a:r>
              <a:rPr lang="en-US" sz="1000" b="1" dirty="0" err="1">
                <a:solidFill>
                  <a:srgbClr val="0078D4"/>
                </a:solidFill>
              </a:rPr>
              <a:t>locatedIn</a:t>
            </a:r>
            <a:r>
              <a:rPr lang="en-US" sz="1000" b="1" dirty="0">
                <a:solidFill>
                  <a:srgbClr val="0078D4"/>
                </a:solidFill>
              </a:rPr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D3D4FD-FD05-485E-87A0-70FCA11AF1A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4252724" y="2579003"/>
            <a:ext cx="14631" cy="1450200"/>
          </a:xfrm>
          <a:prstGeom prst="straightConnector1">
            <a:avLst/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379AED-F8CC-4279-8B6A-E197AD10404C}"/>
              </a:ext>
            </a:extLst>
          </p:cNvPr>
          <p:cNvSpPr txBox="1"/>
          <p:nvPr/>
        </p:nvSpPr>
        <p:spPr>
          <a:xfrm>
            <a:off x="4122718" y="3181187"/>
            <a:ext cx="317395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hosts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E80737-24C3-4170-844A-F03C9C36DF36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flipH="1" flipV="1">
            <a:off x="1970081" y="4287206"/>
            <a:ext cx="1577274" cy="11997"/>
          </a:xfrm>
          <a:prstGeom prst="straightConnector1">
            <a:avLst/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2402B47-E1D7-4E2D-87F9-F01AEAF340EF}"/>
              </a:ext>
            </a:extLst>
          </p:cNvPr>
          <p:cNvSpPr txBox="1"/>
          <p:nvPr/>
        </p:nvSpPr>
        <p:spPr>
          <a:xfrm>
            <a:off x="2436644" y="4210262"/>
            <a:ext cx="88004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 </a:t>
            </a:r>
            <a:r>
              <a:rPr lang="en-US" sz="1000" b="1" dirty="0" err="1">
                <a:solidFill>
                  <a:srgbClr val="0078D4"/>
                </a:solidFill>
              </a:rPr>
              <a:t>hasCapability</a:t>
            </a:r>
            <a:r>
              <a:rPr lang="en-US" sz="1000" b="1" dirty="0">
                <a:solidFill>
                  <a:srgbClr val="0078D4"/>
                </a:solidFill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7A7E28-2684-4869-B133-89E9FEA67A3D}"/>
              </a:ext>
            </a:extLst>
          </p:cNvPr>
          <p:cNvSpPr txBox="1"/>
          <p:nvPr/>
        </p:nvSpPr>
        <p:spPr>
          <a:xfrm>
            <a:off x="138516" y="5960571"/>
            <a:ext cx="33250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/>
              <a:t>RealEstateCore</a:t>
            </a:r>
            <a:r>
              <a:rPr lang="en-US" sz="1200" b="1" dirty="0"/>
              <a:t> ontology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01A656-5B0A-4B49-997D-A99AD26DA2BC}"/>
              </a:ext>
            </a:extLst>
          </p:cNvPr>
          <p:cNvCxnSpPr>
            <a:cxnSpLocks/>
            <a:stCxn id="15" idx="0"/>
            <a:endCxn id="3" idx="2"/>
          </p:cNvCxnSpPr>
          <p:nvPr/>
        </p:nvCxnSpPr>
        <p:spPr>
          <a:xfrm flipV="1">
            <a:off x="1430081" y="2569412"/>
            <a:ext cx="0" cy="1447794"/>
          </a:xfrm>
          <a:prstGeom prst="straightConnector1">
            <a:avLst/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3AD7ED-8359-41B4-820B-2AE0F978AB8F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H="1" flipV="1">
            <a:off x="4252724" y="2579003"/>
            <a:ext cx="1125205" cy="496227"/>
          </a:xfrm>
          <a:prstGeom prst="straightConnector1">
            <a:avLst/>
          </a:prstGeom>
          <a:ln w="28575"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11E1395-1117-4D90-97F1-4F661130DD15}"/>
              </a:ext>
            </a:extLst>
          </p:cNvPr>
          <p:cNvSpPr txBox="1"/>
          <p:nvPr/>
        </p:nvSpPr>
        <p:spPr>
          <a:xfrm>
            <a:off x="4487064" y="2706420"/>
            <a:ext cx="471283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B050"/>
                </a:solidFill>
              </a:rPr>
              <a:t>extends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9C67F2-F334-4214-B3A2-F77EF3369502}"/>
              </a:ext>
            </a:extLst>
          </p:cNvPr>
          <p:cNvSpPr txBox="1"/>
          <p:nvPr/>
        </p:nvSpPr>
        <p:spPr>
          <a:xfrm>
            <a:off x="1244934" y="3766799"/>
            <a:ext cx="37029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serves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D793193-4F88-4585-8D2F-9D8C0470622E}"/>
              </a:ext>
            </a:extLst>
          </p:cNvPr>
          <p:cNvCxnSpPr>
            <a:stCxn id="9" idx="0"/>
            <a:endCxn id="3" idx="0"/>
          </p:cNvCxnSpPr>
          <p:nvPr/>
        </p:nvCxnSpPr>
        <p:spPr>
          <a:xfrm rot="16200000" flipV="1">
            <a:off x="2836608" y="622886"/>
            <a:ext cx="9591" cy="2822643"/>
          </a:xfrm>
          <a:prstGeom prst="bentConnector3">
            <a:avLst>
              <a:gd name="adj1" fmla="val 4207716"/>
            </a:avLst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4A46E6D-3B41-4D1F-B57B-8925B1162D4D}"/>
              </a:ext>
            </a:extLst>
          </p:cNvPr>
          <p:cNvSpPr txBox="1"/>
          <p:nvPr/>
        </p:nvSpPr>
        <p:spPr>
          <a:xfrm>
            <a:off x="2428773" y="1559648"/>
            <a:ext cx="835165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 serves, feeds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D04ABBA-1609-4928-A6CA-F47C8344909B}"/>
              </a:ext>
            </a:extLst>
          </p:cNvPr>
          <p:cNvSpPr txBox="1"/>
          <p:nvPr/>
        </p:nvSpPr>
        <p:spPr>
          <a:xfrm>
            <a:off x="5041964" y="4746706"/>
            <a:ext cx="55944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 </a:t>
            </a:r>
            <a:r>
              <a:rPr lang="en-US" sz="1000" b="1" dirty="0" err="1">
                <a:solidFill>
                  <a:srgbClr val="0078D4"/>
                </a:solidFill>
              </a:rPr>
              <a:t>isPartOf</a:t>
            </a:r>
            <a:r>
              <a:rPr lang="en-US" sz="1000" b="1" dirty="0">
                <a:solidFill>
                  <a:srgbClr val="0078D4"/>
                </a:solidFill>
              </a:rPr>
              <a:t> 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764FCA-7D4D-4E08-A7F4-751B59D709A3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1430081" y="4557206"/>
            <a:ext cx="1691847" cy="525408"/>
          </a:xfrm>
          <a:prstGeom prst="straightConnector1">
            <a:avLst/>
          </a:prstGeom>
          <a:ln w="28575"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C29248-EACF-4025-B1F8-FD078B659344}"/>
              </a:ext>
            </a:extLst>
          </p:cNvPr>
          <p:cNvCxnSpPr>
            <a:cxnSpLocks/>
            <a:stCxn id="19" idx="0"/>
            <a:endCxn id="15" idx="2"/>
          </p:cNvCxnSpPr>
          <p:nvPr/>
        </p:nvCxnSpPr>
        <p:spPr>
          <a:xfrm flipH="1" flipV="1">
            <a:off x="1430081" y="4557206"/>
            <a:ext cx="590796" cy="538214"/>
          </a:xfrm>
          <a:prstGeom prst="straightConnector1">
            <a:avLst/>
          </a:prstGeom>
          <a:ln w="28575"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58AE7BE-AAE4-4DA2-9A8B-0B01E5268305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V="1">
            <a:off x="826326" y="4557206"/>
            <a:ext cx="603755" cy="537405"/>
          </a:xfrm>
          <a:prstGeom prst="straightConnector1">
            <a:avLst/>
          </a:prstGeom>
          <a:ln w="28575"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B8C4F30-4A3B-4B98-8390-DC75F8564918}"/>
              </a:ext>
            </a:extLst>
          </p:cNvPr>
          <p:cNvSpPr txBox="1"/>
          <p:nvPr/>
        </p:nvSpPr>
        <p:spPr>
          <a:xfrm>
            <a:off x="1440130" y="4742966"/>
            <a:ext cx="471283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B050"/>
                </a:solidFill>
              </a:rPr>
              <a:t>extends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44ED8D2-28A6-49DE-9049-705391E37755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flipH="1" flipV="1">
            <a:off x="1430081" y="2569412"/>
            <a:ext cx="632760" cy="505818"/>
          </a:xfrm>
          <a:prstGeom prst="straightConnector1">
            <a:avLst/>
          </a:prstGeom>
          <a:ln w="28575"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7BDECB6-4C14-4D1F-8F14-133471A7055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833688" y="2569412"/>
            <a:ext cx="596393" cy="505818"/>
          </a:xfrm>
          <a:prstGeom prst="straightConnector1">
            <a:avLst/>
          </a:prstGeom>
          <a:ln w="28575"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701522-7943-489A-A212-4A185642795F}"/>
              </a:ext>
            </a:extLst>
          </p:cNvPr>
          <p:cNvSpPr txBox="1"/>
          <p:nvPr/>
        </p:nvSpPr>
        <p:spPr>
          <a:xfrm>
            <a:off x="4833026" y="1676747"/>
            <a:ext cx="55944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 </a:t>
            </a:r>
            <a:r>
              <a:rPr lang="en-US" sz="1000" b="1" dirty="0" err="1">
                <a:solidFill>
                  <a:srgbClr val="0078D4"/>
                </a:solidFill>
              </a:rPr>
              <a:t>isPartOf</a:t>
            </a:r>
            <a:r>
              <a:rPr lang="en-US" sz="1000" b="1" dirty="0">
                <a:solidFill>
                  <a:srgbClr val="0078D4"/>
                </a:solidFill>
              </a:rPr>
              <a:t> 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E32FFE2D-18D2-4FF2-A70F-E84D9885DD2F}"/>
              </a:ext>
            </a:extLst>
          </p:cNvPr>
          <p:cNvSpPr/>
          <p:nvPr/>
        </p:nvSpPr>
        <p:spPr>
          <a:xfrm rot="10800000">
            <a:off x="595417" y="1743829"/>
            <a:ext cx="540000" cy="540000"/>
          </a:xfrm>
          <a:prstGeom prst="arc">
            <a:avLst>
              <a:gd name="adj1" fmla="val 16200000"/>
              <a:gd name="adj2" fmla="val 11001773"/>
            </a:avLst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A243E93-3835-43D4-B1D8-6AC9243DB66A}"/>
              </a:ext>
            </a:extLst>
          </p:cNvPr>
          <p:cNvSpPr txBox="1"/>
          <p:nvPr/>
        </p:nvSpPr>
        <p:spPr>
          <a:xfrm>
            <a:off x="420022" y="1650148"/>
            <a:ext cx="55944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 </a:t>
            </a:r>
            <a:r>
              <a:rPr lang="en-US" sz="1000" b="1" dirty="0" err="1">
                <a:solidFill>
                  <a:srgbClr val="0078D4"/>
                </a:solidFill>
              </a:rPr>
              <a:t>isPartOf</a:t>
            </a:r>
            <a:r>
              <a:rPr lang="en-US" sz="1000" b="1" dirty="0">
                <a:solidFill>
                  <a:srgbClr val="0078D4"/>
                </a:solidFill>
              </a:rPr>
              <a:t> </a:t>
            </a:r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E33C0AEB-74E4-4A61-A845-A6A3398F2D7A}"/>
              </a:ext>
            </a:extLst>
          </p:cNvPr>
          <p:cNvSpPr/>
          <p:nvPr/>
        </p:nvSpPr>
        <p:spPr>
          <a:xfrm rot="10800000">
            <a:off x="3463518" y="1753414"/>
            <a:ext cx="540000" cy="540000"/>
          </a:xfrm>
          <a:prstGeom prst="arc">
            <a:avLst>
              <a:gd name="adj1" fmla="val 16200000"/>
              <a:gd name="adj2" fmla="val 11001773"/>
            </a:avLst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EF49E23-1979-4680-9549-3CF2E7FDC571}"/>
              </a:ext>
            </a:extLst>
          </p:cNvPr>
          <p:cNvSpPr txBox="1"/>
          <p:nvPr/>
        </p:nvSpPr>
        <p:spPr>
          <a:xfrm>
            <a:off x="2929643" y="1746548"/>
            <a:ext cx="835165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 serves, feeds </a:t>
            </a:r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517BED2-9D00-4682-9721-C12235C7839B}"/>
              </a:ext>
            </a:extLst>
          </p:cNvPr>
          <p:cNvSpPr/>
          <p:nvPr/>
        </p:nvSpPr>
        <p:spPr>
          <a:xfrm rot="5400000">
            <a:off x="-438786" y="-315355"/>
            <a:ext cx="3344816" cy="5764759"/>
          </a:xfrm>
          <a:prstGeom prst="arc">
            <a:avLst>
              <a:gd name="adj1" fmla="val 16200000"/>
              <a:gd name="adj2" fmla="val 20215996"/>
            </a:avLst>
          </a:prstGeom>
          <a:ln w="28575">
            <a:solidFill>
              <a:srgbClr val="0078D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055AFC-DF44-4B24-938C-8C327E8ABA74}"/>
              </a:ext>
            </a:extLst>
          </p:cNvPr>
          <p:cNvSpPr txBox="1"/>
          <p:nvPr/>
        </p:nvSpPr>
        <p:spPr>
          <a:xfrm>
            <a:off x="2484452" y="2606519"/>
            <a:ext cx="37029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serves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291309-6B90-4BB9-B49B-CA9B10272793}"/>
              </a:ext>
            </a:extLst>
          </p:cNvPr>
          <p:cNvSpPr txBox="1"/>
          <p:nvPr/>
        </p:nvSpPr>
        <p:spPr>
          <a:xfrm>
            <a:off x="3253811" y="3562079"/>
            <a:ext cx="370294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78D4"/>
                </a:solidFill>
              </a:rPr>
              <a:t>serves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18C9CD2-6A42-46D5-80F5-334A473C485C}"/>
              </a:ext>
            </a:extLst>
          </p:cNvPr>
          <p:cNvSpPr txBox="1"/>
          <p:nvPr/>
        </p:nvSpPr>
        <p:spPr>
          <a:xfrm>
            <a:off x="771574" y="2747298"/>
            <a:ext cx="471283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b="1" dirty="0">
                <a:solidFill>
                  <a:srgbClr val="00B050"/>
                </a:solidFill>
              </a:rPr>
              <a:t>extends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E5B8397-1180-4EFD-846C-46FA75688F55}"/>
              </a:ext>
            </a:extLst>
          </p:cNvPr>
          <p:cNvGrpSpPr/>
          <p:nvPr/>
        </p:nvGrpSpPr>
        <p:grpSpPr>
          <a:xfrm>
            <a:off x="6562848" y="2101322"/>
            <a:ext cx="5006140" cy="3185410"/>
            <a:chOff x="6562848" y="2101322"/>
            <a:chExt cx="5006140" cy="318541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89F9EC2-9574-424B-9B53-51744A101DC9}"/>
                </a:ext>
              </a:extLst>
            </p:cNvPr>
            <p:cNvSpPr/>
            <p:nvPr/>
          </p:nvSpPr>
          <p:spPr bwMode="auto">
            <a:xfrm>
              <a:off x="8400981" y="2101322"/>
              <a:ext cx="10800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Building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SSF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6A7D3-FF47-46D7-A98E-7D6746BB8218}"/>
                </a:ext>
              </a:extLst>
            </p:cNvPr>
            <p:cNvSpPr/>
            <p:nvPr/>
          </p:nvSpPr>
          <p:spPr bwMode="auto">
            <a:xfrm>
              <a:off x="8400981" y="2890298"/>
              <a:ext cx="10800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Level Factory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E13193D-C88D-43CF-BEDA-B934D2550435}"/>
                </a:ext>
              </a:extLst>
            </p:cNvPr>
            <p:cNvSpPr/>
            <p:nvPr/>
          </p:nvSpPr>
          <p:spPr bwMode="auto">
            <a:xfrm>
              <a:off x="6654841" y="3697108"/>
              <a:ext cx="1080000" cy="540000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3D Printer Farm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314196A-A907-4F90-B35F-26D85A7B8522}"/>
                </a:ext>
              </a:extLst>
            </p:cNvPr>
            <p:cNvSpPr/>
            <p:nvPr/>
          </p:nvSpPr>
          <p:spPr bwMode="auto">
            <a:xfrm>
              <a:off x="8400981" y="3697108"/>
              <a:ext cx="1080000" cy="540000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Laser as a Service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0ABCE74-80F2-4E00-992E-80D7EB663006}"/>
                </a:ext>
              </a:extLst>
            </p:cNvPr>
            <p:cNvSpPr/>
            <p:nvPr/>
          </p:nvSpPr>
          <p:spPr bwMode="auto">
            <a:xfrm>
              <a:off x="7442897" y="4625183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Temparature</a:t>
              </a:r>
              <a:endPara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A589564-9EFA-43BB-B637-5704C125EBA9}"/>
                </a:ext>
              </a:extLst>
            </p:cNvPr>
            <p:cNvCxnSpPr>
              <a:cxnSpLocks/>
              <a:stCxn id="142" idx="0"/>
              <a:endCxn id="140" idx="2"/>
            </p:cNvCxnSpPr>
            <p:nvPr/>
          </p:nvCxnSpPr>
          <p:spPr>
            <a:xfrm flipV="1">
              <a:off x="8940981" y="2641322"/>
              <a:ext cx="0" cy="248976"/>
            </a:xfrm>
            <a:prstGeom prst="straightConnector1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6AE06F8-AA18-45EB-9E32-4B3610CF7F8A}"/>
                </a:ext>
              </a:extLst>
            </p:cNvPr>
            <p:cNvCxnSpPr>
              <a:cxnSpLocks/>
              <a:stCxn id="148" idx="0"/>
              <a:endCxn id="142" idx="2"/>
            </p:cNvCxnSpPr>
            <p:nvPr/>
          </p:nvCxnSpPr>
          <p:spPr>
            <a:xfrm flipV="1">
              <a:off x="8940981" y="3430298"/>
              <a:ext cx="0" cy="266810"/>
            </a:xfrm>
            <a:prstGeom prst="straightConnector1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FE52A4B0-79C6-4C08-92F2-837F6D453AD3}"/>
                </a:ext>
              </a:extLst>
            </p:cNvPr>
            <p:cNvCxnSpPr>
              <a:cxnSpLocks/>
              <a:stCxn id="146" idx="0"/>
              <a:endCxn id="142" idx="1"/>
            </p:cNvCxnSpPr>
            <p:nvPr/>
          </p:nvCxnSpPr>
          <p:spPr>
            <a:xfrm flipV="1">
              <a:off x="7194841" y="3160298"/>
              <a:ext cx="1206140" cy="536810"/>
            </a:xfrm>
            <a:prstGeom prst="straightConnector1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09DD98C-94D2-4B35-98DC-E0A945220BBA}"/>
                </a:ext>
              </a:extLst>
            </p:cNvPr>
            <p:cNvSpPr/>
            <p:nvPr/>
          </p:nvSpPr>
          <p:spPr bwMode="auto">
            <a:xfrm>
              <a:off x="7442897" y="5013258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1123549B-F47E-4328-B6B4-6F92E24BDEF0}"/>
                </a:ext>
              </a:extLst>
            </p:cNvPr>
            <p:cNvCxnSpPr>
              <a:stCxn id="146" idx="2"/>
              <a:endCxn id="150" idx="1"/>
            </p:cNvCxnSpPr>
            <p:nvPr/>
          </p:nvCxnSpPr>
          <p:spPr>
            <a:xfrm rot="16200000" flipH="1">
              <a:off x="7057332" y="4374617"/>
              <a:ext cx="523075" cy="248056"/>
            </a:xfrm>
            <a:prstGeom prst="bentConnector2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173">
              <a:extLst>
                <a:ext uri="{FF2B5EF4-FFF2-40B4-BE49-F238E27FC236}">
                  <a16:creationId xmlns:a16="http://schemas.microsoft.com/office/drawing/2014/main" id="{EFB772C3-65D0-4171-83F2-295590C89AC7}"/>
                </a:ext>
              </a:extLst>
            </p:cNvPr>
            <p:cNvCxnSpPr>
              <a:cxnSpLocks/>
              <a:stCxn id="146" idx="2"/>
              <a:endCxn id="170" idx="1"/>
            </p:cNvCxnSpPr>
            <p:nvPr/>
          </p:nvCxnSpPr>
          <p:spPr>
            <a:xfrm rot="16200000" flipH="1">
              <a:off x="6863294" y="4568655"/>
              <a:ext cx="911150" cy="248056"/>
            </a:xfrm>
            <a:prstGeom prst="bentConnector2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68B3B21-ADB3-4357-B12B-1AF1B373BD82}"/>
                </a:ext>
              </a:extLst>
            </p:cNvPr>
            <p:cNvSpPr/>
            <p:nvPr/>
          </p:nvSpPr>
          <p:spPr bwMode="auto">
            <a:xfrm>
              <a:off x="9219817" y="4628657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Temparature</a:t>
              </a:r>
              <a:endPara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D9FE232-AFC5-40E1-98DB-74BCC6C586B2}"/>
                </a:ext>
              </a:extLst>
            </p:cNvPr>
            <p:cNvSpPr/>
            <p:nvPr/>
          </p:nvSpPr>
          <p:spPr bwMode="auto">
            <a:xfrm>
              <a:off x="9219817" y="5016732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cxnSp>
          <p:nvCxnSpPr>
            <p:cNvPr id="182" name="Connector: Elbow 181">
              <a:extLst>
                <a:ext uri="{FF2B5EF4-FFF2-40B4-BE49-F238E27FC236}">
                  <a16:creationId xmlns:a16="http://schemas.microsoft.com/office/drawing/2014/main" id="{A11C4410-38CE-4C87-999A-16845C4DAA02}"/>
                </a:ext>
              </a:extLst>
            </p:cNvPr>
            <p:cNvCxnSpPr>
              <a:cxnSpLocks/>
              <a:stCxn id="148" idx="2"/>
              <a:endCxn id="178" idx="1"/>
            </p:cNvCxnSpPr>
            <p:nvPr/>
          </p:nvCxnSpPr>
          <p:spPr>
            <a:xfrm rot="16200000" flipH="1">
              <a:off x="8817125" y="4360964"/>
              <a:ext cx="526549" cy="278836"/>
            </a:xfrm>
            <a:prstGeom prst="bentConnector2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ctor: Elbow 185">
              <a:extLst>
                <a:ext uri="{FF2B5EF4-FFF2-40B4-BE49-F238E27FC236}">
                  <a16:creationId xmlns:a16="http://schemas.microsoft.com/office/drawing/2014/main" id="{BED77A61-A348-4094-9B75-C0823AA9FF04}"/>
                </a:ext>
              </a:extLst>
            </p:cNvPr>
            <p:cNvCxnSpPr>
              <a:cxnSpLocks/>
              <a:stCxn id="148" idx="2"/>
              <a:endCxn id="180" idx="1"/>
            </p:cNvCxnSpPr>
            <p:nvPr/>
          </p:nvCxnSpPr>
          <p:spPr>
            <a:xfrm rot="16200000" flipH="1">
              <a:off x="8623087" y="4555002"/>
              <a:ext cx="914624" cy="278836"/>
            </a:xfrm>
            <a:prstGeom prst="bentConnector2">
              <a:avLst/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A090106-A202-4EFC-ADE1-60B0D96E41C3}"/>
                </a:ext>
              </a:extLst>
            </p:cNvPr>
            <p:cNvSpPr/>
            <p:nvPr/>
          </p:nvSpPr>
          <p:spPr bwMode="auto">
            <a:xfrm>
              <a:off x="10344988" y="2890298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Temparature</a:t>
              </a:r>
              <a:endPara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92" name="Connector: Elbow 191">
              <a:extLst>
                <a:ext uri="{FF2B5EF4-FFF2-40B4-BE49-F238E27FC236}">
                  <a16:creationId xmlns:a16="http://schemas.microsoft.com/office/drawing/2014/main" id="{57B62A78-08C5-42B4-AFE3-389F5FBAC771}"/>
                </a:ext>
              </a:extLst>
            </p:cNvPr>
            <p:cNvCxnSpPr>
              <a:cxnSpLocks/>
              <a:stCxn id="142" idx="3"/>
              <a:endCxn id="190" idx="1"/>
            </p:cNvCxnSpPr>
            <p:nvPr/>
          </p:nvCxnSpPr>
          <p:spPr>
            <a:xfrm flipV="1">
              <a:off x="9480981" y="3025298"/>
              <a:ext cx="864007" cy="1350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B355989-1ED4-4D46-946E-25BE377E0C9D}"/>
                </a:ext>
              </a:extLst>
            </p:cNvPr>
            <p:cNvSpPr/>
            <p:nvPr/>
          </p:nvSpPr>
          <p:spPr bwMode="auto">
            <a:xfrm>
              <a:off x="10344988" y="3256341"/>
              <a:ext cx="1224000" cy="2700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Humidity</a:t>
              </a:r>
            </a:p>
          </p:txBody>
        </p:sp>
        <p:cxnSp>
          <p:nvCxnSpPr>
            <p:cNvPr id="198" name="Connector: Elbow 197">
              <a:extLst>
                <a:ext uri="{FF2B5EF4-FFF2-40B4-BE49-F238E27FC236}">
                  <a16:creationId xmlns:a16="http://schemas.microsoft.com/office/drawing/2014/main" id="{47BA9B09-B1E6-441F-892F-B164A266467B}"/>
                </a:ext>
              </a:extLst>
            </p:cNvPr>
            <p:cNvCxnSpPr>
              <a:cxnSpLocks/>
              <a:stCxn id="142" idx="3"/>
              <a:endCxn id="196" idx="1"/>
            </p:cNvCxnSpPr>
            <p:nvPr/>
          </p:nvCxnSpPr>
          <p:spPr>
            <a:xfrm>
              <a:off x="9480981" y="3160298"/>
              <a:ext cx="864007" cy="2310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480B036-2415-4BEA-9206-CF8ECEDE34DF}"/>
                </a:ext>
              </a:extLst>
            </p:cNvPr>
            <p:cNvSpPr txBox="1"/>
            <p:nvPr/>
          </p:nvSpPr>
          <p:spPr>
            <a:xfrm>
              <a:off x="6562848" y="4337025"/>
              <a:ext cx="88004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b="1" dirty="0">
                  <a:solidFill>
                    <a:srgbClr val="0078D4"/>
                  </a:solidFill>
                </a:rPr>
                <a:t> </a:t>
              </a:r>
              <a:r>
                <a:rPr lang="en-US" sz="1000" b="1" dirty="0" err="1">
                  <a:solidFill>
                    <a:srgbClr val="0078D4"/>
                  </a:solidFill>
                </a:rPr>
                <a:t>hasCapability</a:t>
              </a:r>
              <a:r>
                <a:rPr lang="en-US" sz="1000" b="1" dirty="0">
                  <a:solidFill>
                    <a:srgbClr val="0078D4"/>
                  </a:solidFill>
                </a:rPr>
                <a:t> 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806E577-146F-4D6D-A7B0-E1C8EED2016D}"/>
                </a:ext>
              </a:extLst>
            </p:cNvPr>
            <p:cNvSpPr txBox="1"/>
            <p:nvPr/>
          </p:nvSpPr>
          <p:spPr>
            <a:xfrm>
              <a:off x="8286265" y="4346494"/>
              <a:ext cx="88004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b="1" dirty="0">
                  <a:solidFill>
                    <a:srgbClr val="0078D4"/>
                  </a:solidFill>
                </a:rPr>
                <a:t> </a:t>
              </a:r>
              <a:r>
                <a:rPr lang="en-US" sz="1000" b="1" dirty="0" err="1">
                  <a:solidFill>
                    <a:srgbClr val="0078D4"/>
                  </a:solidFill>
                </a:rPr>
                <a:t>hasCapability</a:t>
              </a:r>
              <a:r>
                <a:rPr lang="en-US" sz="1000" b="1" dirty="0">
                  <a:solidFill>
                    <a:srgbClr val="0078D4"/>
                  </a:solidFill>
                </a:rPr>
                <a:t> </a:t>
              </a: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EDD6CDF5-DEE5-4F3A-894C-8CB5F347F872}"/>
              </a:ext>
            </a:extLst>
          </p:cNvPr>
          <p:cNvSpPr txBox="1"/>
          <p:nvPr/>
        </p:nvSpPr>
        <p:spPr>
          <a:xfrm>
            <a:off x="6654840" y="1399889"/>
            <a:ext cx="49545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Using </a:t>
            </a:r>
            <a:r>
              <a:rPr lang="en-US" sz="1200" b="1" dirty="0" err="1"/>
              <a:t>RealEstateCore</a:t>
            </a:r>
            <a:r>
              <a:rPr lang="en-US" sz="1200" b="1" dirty="0"/>
              <a:t> ontology to Swiss Smart Factory graph</a:t>
            </a:r>
          </a:p>
        </p:txBody>
      </p:sp>
    </p:spTree>
    <p:extLst>
      <p:ext uri="{BB962C8B-B14F-4D97-AF65-F5344CB8AC3E}">
        <p14:creationId xmlns:p14="http://schemas.microsoft.com/office/powerpoint/2010/main" val="32032409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Dynamics_NEW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1392B4"/>
      </a:accent4>
      <a:accent5>
        <a:srgbClr val="0B556A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ynamics 365 template blue accent.potx" id="{01907048-ED10-4846-9BB5-3CB511925D8E}" vid="{DAE9434D-6FC7-4E82-8001-DF5A59AB0C8A}"/>
    </a:ext>
  </a:extLst>
</a:theme>
</file>

<file path=ppt/theme/theme2.xml><?xml version="1.0" encoding="utf-8"?>
<a:theme xmlns:a="http://schemas.openxmlformats.org/drawingml/2006/main" name="Black Template">
  <a:themeElements>
    <a:clrScheme name="Dynamics_NEW_20_Blue on Black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50E6FF"/>
      </a:accent1>
      <a:accent2>
        <a:srgbClr val="0078D4"/>
      </a:accent2>
      <a:accent3>
        <a:srgbClr val="243A5E"/>
      </a:accent3>
      <a:accent4>
        <a:srgbClr val="4CCBED"/>
      </a:accent4>
      <a:accent5>
        <a:srgbClr val="1392B4"/>
      </a:accent5>
      <a:accent6>
        <a:srgbClr val="D2D2D2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ynamics 365 template blue accent.potx" id="{01907048-ED10-4846-9BB5-3CB511925D8E}" vid="{D8FB49C0-C14A-4321-94B0-33FBAE310E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82a0a41-a9f3-452d-87b0-37a16040de1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03C23081E7024880E794C4B74835BA" ma:contentTypeVersion="13" ma:contentTypeDescription="Create a new document." ma:contentTypeScope="" ma:versionID="e25688367bb15042d9b22db515bece4b">
  <xsd:schema xmlns:xsd="http://www.w3.org/2001/XMLSchema" xmlns:xs="http://www.w3.org/2001/XMLSchema" xmlns:p="http://schemas.microsoft.com/office/2006/metadata/properties" xmlns:ns2="382a0a41-a9f3-452d-87b0-37a16040de14" xmlns:ns3="984c82a6-c0b4-4ceb-be61-0e1cb8fb9489" targetNamespace="http://schemas.microsoft.com/office/2006/metadata/properties" ma:root="true" ma:fieldsID="369966db69086207b80aed5eaff5105b" ns2:_="" ns3:_="">
    <xsd:import namespace="382a0a41-a9f3-452d-87b0-37a16040de14"/>
    <xsd:import namespace="984c82a6-c0b4-4ceb-be61-0e1cb8fb94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2a0a41-a9f3-452d-87b0-37a16040de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4c82a6-c0b4-4ceb-be61-0e1cb8fb948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382a0a41-a9f3-452d-87b0-37a16040de14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984c82a6-c0b4-4ceb-be61-0e1cb8fb9489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327703-EFBF-4986-9E0C-76EDB2D71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2a0a41-a9f3-452d-87b0-37a16040de14"/>
    <ds:schemaRef ds:uri="984c82a6-c0b4-4ceb-be61-0e1cb8fb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Dynamics 365 template blue accent</Template>
  <TotalTime>8411</TotalTime>
  <Words>303</Words>
  <Application>Microsoft Office PowerPoint</Application>
  <PresentationFormat>Widescreen</PresentationFormat>
  <Paragraphs>150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Consolas</vt:lpstr>
      <vt:lpstr>Segoe UI</vt:lpstr>
      <vt:lpstr>Segoe UI Semibold</vt:lpstr>
      <vt:lpstr>Wingdings</vt:lpstr>
      <vt:lpstr>White Template</vt:lpstr>
      <vt:lpstr>Black Template</vt:lpstr>
      <vt:lpstr>Swiss Smart Factory powered by Microsoft Cloud</vt:lpstr>
      <vt:lpstr>Swiss Smart Factory powered by Microsoft Cloud</vt:lpstr>
      <vt:lpstr>Swiss Smart Factory powered by Azure Digital Twins </vt:lpstr>
      <vt:lpstr>Swiss Smart Factory Azure Digital Twins modeled as a topology graph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Urs Rüegg</dc:creator>
  <cp:keywords/>
  <dc:description/>
  <cp:lastModifiedBy>Urs Rüegg</cp:lastModifiedBy>
  <cp:revision>3</cp:revision>
  <dcterms:created xsi:type="dcterms:W3CDTF">2020-09-27T14:11:01Z</dcterms:created>
  <dcterms:modified xsi:type="dcterms:W3CDTF">2021-10-11T09:20:21Z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0x010100E903C23081E7024880E794C4B74835BA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